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png" ContentType="image/png"/>
  <Default Extension="jpg" ContentType="image/jp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Default Extension="fntdata" ContentType="application/x-fontdata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0058400" cy="7772400"/>
  <p:notesSz cx="10058400" cy="7772400"/>
  <p:defaultTextStyle>
    <a:defPPr>
      <a:defRPr kern="0"/>
    </a:defPPr>
  </p:defaultTextStyle>
  <p:embeddedFontLst>
    <p:embeddedFont>
      <p:font typeface="Arial" panose="00000000000000000000" pitchFamily="34" charset="1"/>
      <p:regular r:id="rId22"/>
    </p:embeddedFont>
    <p:embeddedFont>
      <p:font typeface="Courier New" panose="00000000000000000000" pitchFamily="49" charset="1"/>
      <p:regular r:id="rId20"/>
    </p:embeddedFont>
    <p:embeddedFont>
      <p:font typeface="Times New Roman" panose="00000000000000000000" pitchFamily="18" charset="1"/>
      <p:regular r:id="rId17"/>
    </p:embeddedFont>
    <p:embeddedFont>
      <p:font typeface="Verdana" panose="00000000000000000000" pitchFamily="34" charset="1"/>
      <p:regular r:id="rId19"/>
      <p:bold r:id="rId18"/>
      <p:italic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90"/>
              </a:lnSpc>
            </a:pPr>
            <a:r>
              <a:rPr dirty="0"/>
              <a:t>11/2/2022,</a:t>
            </a:r>
            <a:r>
              <a:rPr dirty="0" spc="-20"/>
              <a:t> </a:t>
            </a:r>
            <a:r>
              <a:rPr dirty="0"/>
              <a:t>6:57</a:t>
            </a:r>
            <a:r>
              <a:rPr dirty="0" spc="-20"/>
              <a:t> </a:t>
            </a:r>
            <a:r>
              <a:rPr dirty="0" spc="-25"/>
              <a:t>PM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90"/>
              </a:lnSpc>
            </a:pPr>
            <a:fld id="{81D60167-4931-47E6-BA6A-407CBD079E47}" type="slidenum">
              <a:rPr dirty="0"/>
              <a:t>#</a:t>
            </a:fld>
            <a:r>
              <a:rPr dirty="0"/>
              <a:t> of </a:t>
            </a:r>
            <a:r>
              <a:rPr dirty="0" spc="-25"/>
              <a:t>25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90"/>
              </a:lnSpc>
            </a:pPr>
            <a:r>
              <a:rPr dirty="0"/>
              <a:t>11/2/2022,</a:t>
            </a:r>
            <a:r>
              <a:rPr dirty="0" spc="-20"/>
              <a:t> </a:t>
            </a:r>
            <a:r>
              <a:rPr dirty="0"/>
              <a:t>6:57</a:t>
            </a:r>
            <a:r>
              <a:rPr dirty="0" spc="-20"/>
              <a:t> </a:t>
            </a:r>
            <a:r>
              <a:rPr dirty="0" spc="-25"/>
              <a:t>PM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90"/>
              </a:lnSpc>
            </a:pPr>
            <a:fld id="{81D60167-4931-47E6-BA6A-407CBD079E47}" type="slidenum">
              <a:rPr dirty="0"/>
              <a:t>#</a:t>
            </a:fld>
            <a:r>
              <a:rPr dirty="0"/>
              <a:t> of </a:t>
            </a:r>
            <a:r>
              <a:rPr dirty="0" spc="-25"/>
              <a:t>25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90"/>
              </a:lnSpc>
            </a:pPr>
            <a:r>
              <a:rPr dirty="0"/>
              <a:t>11/2/2022,</a:t>
            </a:r>
            <a:r>
              <a:rPr dirty="0" spc="-20"/>
              <a:t> </a:t>
            </a:r>
            <a:r>
              <a:rPr dirty="0"/>
              <a:t>6:57</a:t>
            </a:r>
            <a:r>
              <a:rPr dirty="0" spc="-20"/>
              <a:t> </a:t>
            </a:r>
            <a:r>
              <a:rPr dirty="0" spc="-25"/>
              <a:t>PM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90"/>
              </a:lnSpc>
            </a:pPr>
            <a:fld id="{81D60167-4931-47E6-BA6A-407CBD079E47}" type="slidenum">
              <a:rPr dirty="0"/>
              <a:t>#</a:t>
            </a:fld>
            <a:r>
              <a:rPr dirty="0"/>
              <a:t> of </a:t>
            </a:r>
            <a:r>
              <a:rPr dirty="0" spc="-25"/>
              <a:t>25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90"/>
              </a:lnSpc>
            </a:pPr>
            <a:r>
              <a:rPr dirty="0"/>
              <a:t>11/2/2022,</a:t>
            </a:r>
            <a:r>
              <a:rPr dirty="0" spc="-20"/>
              <a:t> </a:t>
            </a:r>
            <a:r>
              <a:rPr dirty="0"/>
              <a:t>6:57</a:t>
            </a:r>
            <a:r>
              <a:rPr dirty="0" spc="-20"/>
              <a:t> </a:t>
            </a:r>
            <a:r>
              <a:rPr dirty="0" spc="-25"/>
              <a:t>PM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90"/>
              </a:lnSpc>
            </a:pPr>
            <a:fld id="{81D60167-4931-47E6-BA6A-407CBD079E47}" type="slidenum">
              <a:rPr dirty="0"/>
              <a:t>#</a:t>
            </a:fld>
            <a:r>
              <a:rPr dirty="0"/>
              <a:t> of </a:t>
            </a:r>
            <a:r>
              <a:rPr dirty="0" spc="-25"/>
              <a:t>25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90"/>
              </a:lnSpc>
            </a:pPr>
            <a:r>
              <a:rPr dirty="0"/>
              <a:t>11/2/2022,</a:t>
            </a:r>
            <a:r>
              <a:rPr dirty="0" spc="-20"/>
              <a:t> </a:t>
            </a:r>
            <a:r>
              <a:rPr dirty="0"/>
              <a:t>6:57</a:t>
            </a:r>
            <a:r>
              <a:rPr dirty="0" spc="-20"/>
              <a:t> </a:t>
            </a:r>
            <a:r>
              <a:rPr dirty="0" spc="-25"/>
              <a:t>PM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90"/>
              </a:lnSpc>
            </a:pPr>
            <a:fld id="{81D60167-4931-47E6-BA6A-407CBD079E47}" type="slidenum">
              <a:rPr dirty="0"/>
              <a:t>#</a:t>
            </a:fld>
            <a:r>
              <a:rPr dirty="0"/>
              <a:t> of </a:t>
            </a:r>
            <a:r>
              <a:rPr dirty="0" spc="-25"/>
              <a:t>25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920" y="310896"/>
            <a:ext cx="9052560" cy="1243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9030969" y="7621128"/>
            <a:ext cx="1040765" cy="166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190"/>
              </a:lnSpc>
            </a:pPr>
            <a:r>
              <a:rPr dirty="0"/>
              <a:t>11/2/2022,</a:t>
            </a:r>
            <a:r>
              <a:rPr dirty="0" spc="-20"/>
              <a:t> </a:t>
            </a:r>
            <a:r>
              <a:rPr dirty="0"/>
              <a:t>6:57</a:t>
            </a:r>
            <a:r>
              <a:rPr dirty="0" spc="-20"/>
              <a:t> </a:t>
            </a:r>
            <a:r>
              <a:rPr dirty="0" spc="-25"/>
              <a:t>PM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-38100" y="7621128"/>
            <a:ext cx="474345" cy="166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90"/>
              </a:lnSpc>
            </a:pPr>
            <a:fld id="{81D60167-4931-47E6-BA6A-407CBD079E47}" type="slidenum">
              <a:rPr dirty="0"/>
              <a:t>#</a:t>
            </a:fld>
            <a:r>
              <a:rPr dirty="0"/>
              <a:t> of </a:t>
            </a:r>
            <a:r>
              <a:rPr dirty="0" spc="-25"/>
              <a:t>25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isds.tugraz.at/keith/" TargetMode="External"/><Relationship Id="rId3" Type="http://schemas.openxmlformats.org/officeDocument/2006/relationships/hyperlink" Target="http://keithandrews.com/talks/2022/2022-10-27-ivis-dh/" TargetMode="External"/><Relationship Id="rId4" Type="http://schemas.openxmlformats.org/officeDocument/2006/relationships/hyperlink" Target="http://courses.isds.tugraz.at/ivis/ivis.pdf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ubs.com/microsites/prices-earnings/open-data.html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ted.com/talks/hans_rosling_shows_the_best_stats_you_ve_ever_seen.html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hyperlink" Target="https://keithandrews.com/demos/ivis/hypertree/hypertree-products/" TargetMode="External"/><Relationship Id="rId4" Type="http://schemas.openxmlformats.org/officeDocument/2006/relationships/hyperlink" Target="https://hyperbolic-tree-of-life.github.io/" TargetMode="External"/><Relationship Id="rId5" Type="http://schemas.openxmlformats.org/officeDocument/2006/relationships/hyperlink" Target="https://github.com/glouwa/d3-hypertree" TargetMode="External"/><Relationship Id="rId6" Type="http://schemas.openxmlformats.org/officeDocument/2006/relationships/hyperlink" Target="https://observablehq.com/%40glouwa" TargetMode="Externa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Relationship Id="rId3" Type="http://schemas.openxmlformats.org/officeDocument/2006/relationships/hyperlink" Target="https://somestudentcoder.github.io/vorotree/" TargetMode="External"/><Relationship Id="rId4" Type="http://schemas.openxmlformats.org/officeDocument/2006/relationships/hyperlink" Target="https://github.com/somestudentcoder/vorotree" TargetMode="Externa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37350" y="915500"/>
            <a:ext cx="8392795" cy="47910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89865">
              <a:lnSpc>
                <a:spcPct val="100000"/>
              </a:lnSpc>
              <a:spcBef>
                <a:spcPts val="114"/>
              </a:spcBef>
            </a:pPr>
            <a:r>
              <a:rPr dirty="0" sz="2750" b="1">
                <a:latin typeface="Verdana"/>
                <a:cs typeface="Verdana"/>
              </a:rPr>
              <a:t>Introduction</a:t>
            </a:r>
            <a:r>
              <a:rPr dirty="0" sz="2750" spc="5" b="1">
                <a:latin typeface="Verdana"/>
                <a:cs typeface="Verdana"/>
              </a:rPr>
              <a:t> </a:t>
            </a:r>
            <a:r>
              <a:rPr dirty="0" sz="2750" b="1">
                <a:latin typeface="Verdana"/>
                <a:cs typeface="Verdana"/>
              </a:rPr>
              <a:t>to</a:t>
            </a:r>
            <a:r>
              <a:rPr dirty="0" sz="2750" spc="5" b="1">
                <a:latin typeface="Verdana"/>
                <a:cs typeface="Verdana"/>
              </a:rPr>
              <a:t> </a:t>
            </a:r>
            <a:r>
              <a:rPr dirty="0" sz="2750" b="1">
                <a:latin typeface="Verdana"/>
                <a:cs typeface="Verdana"/>
              </a:rPr>
              <a:t>Information</a:t>
            </a:r>
            <a:r>
              <a:rPr dirty="0" sz="2750" spc="5" b="1">
                <a:latin typeface="Verdana"/>
                <a:cs typeface="Verdana"/>
              </a:rPr>
              <a:t> </a:t>
            </a:r>
            <a:r>
              <a:rPr dirty="0" sz="2750" spc="-10" b="1">
                <a:latin typeface="Verdana"/>
                <a:cs typeface="Verdana"/>
              </a:rPr>
              <a:t>Visualisation</a:t>
            </a:r>
            <a:endParaRPr sz="27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>
              <a:latin typeface="Verdana"/>
              <a:cs typeface="Verdana"/>
            </a:endParaRPr>
          </a:p>
          <a:p>
            <a:pPr algn="ctr" marL="190500">
              <a:lnSpc>
                <a:spcPct val="100000"/>
              </a:lnSpc>
              <a:spcBef>
                <a:spcPts val="5"/>
              </a:spcBef>
            </a:pPr>
            <a:r>
              <a:rPr dirty="0" sz="2050" b="1">
                <a:latin typeface="Verdana"/>
                <a:cs typeface="Verdana"/>
              </a:rPr>
              <a:t>Prof.</a:t>
            </a:r>
            <a:r>
              <a:rPr dirty="0" sz="2050" spc="60" b="1">
                <a:latin typeface="Verdana"/>
                <a:cs typeface="Verdana"/>
              </a:rPr>
              <a:t> </a:t>
            </a:r>
            <a:r>
              <a:rPr dirty="0" sz="2050" b="1">
                <a:latin typeface="Verdana"/>
                <a:cs typeface="Verdana"/>
              </a:rPr>
              <a:t>Keith</a:t>
            </a:r>
            <a:r>
              <a:rPr dirty="0" sz="2050" spc="65" b="1">
                <a:latin typeface="Verdana"/>
                <a:cs typeface="Verdana"/>
              </a:rPr>
              <a:t> </a:t>
            </a:r>
            <a:r>
              <a:rPr dirty="0" sz="2050" spc="-10" b="1">
                <a:latin typeface="Verdana"/>
                <a:cs typeface="Verdana"/>
              </a:rPr>
              <a:t>Andrews</a:t>
            </a:r>
            <a:endParaRPr sz="20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Verdana"/>
              <a:cs typeface="Verdana"/>
            </a:endParaRPr>
          </a:p>
          <a:p>
            <a:pPr algn="ctr" marL="191135">
              <a:lnSpc>
                <a:spcPct val="100000"/>
              </a:lnSpc>
              <a:spcBef>
                <a:spcPts val="5"/>
              </a:spcBef>
            </a:pPr>
            <a:r>
              <a:rPr dirty="0" sz="1700" b="1">
                <a:latin typeface="Verdana"/>
                <a:cs typeface="Verdana"/>
              </a:rPr>
              <a:t>ISDS,</a:t>
            </a:r>
            <a:r>
              <a:rPr dirty="0" sz="1700" spc="75" b="1">
                <a:latin typeface="Verdana"/>
                <a:cs typeface="Verdana"/>
              </a:rPr>
              <a:t> </a:t>
            </a:r>
            <a:r>
              <a:rPr dirty="0" sz="1700" b="1">
                <a:latin typeface="Verdana"/>
                <a:cs typeface="Verdana"/>
              </a:rPr>
              <a:t>Graz</a:t>
            </a:r>
            <a:r>
              <a:rPr dirty="0" sz="1700" spc="75" b="1">
                <a:latin typeface="Verdana"/>
                <a:cs typeface="Verdana"/>
              </a:rPr>
              <a:t> </a:t>
            </a:r>
            <a:r>
              <a:rPr dirty="0" sz="1700" b="1">
                <a:latin typeface="Verdana"/>
                <a:cs typeface="Verdana"/>
              </a:rPr>
              <a:t>University</a:t>
            </a:r>
            <a:r>
              <a:rPr dirty="0" sz="1700" spc="75" b="1">
                <a:latin typeface="Verdana"/>
                <a:cs typeface="Verdana"/>
              </a:rPr>
              <a:t> </a:t>
            </a:r>
            <a:r>
              <a:rPr dirty="0" sz="1700" b="1">
                <a:latin typeface="Verdana"/>
                <a:cs typeface="Verdana"/>
              </a:rPr>
              <a:t>of</a:t>
            </a:r>
            <a:r>
              <a:rPr dirty="0" sz="1700" spc="75" b="1">
                <a:latin typeface="Verdana"/>
                <a:cs typeface="Verdana"/>
              </a:rPr>
              <a:t> </a:t>
            </a:r>
            <a:r>
              <a:rPr dirty="0" sz="1700" b="1">
                <a:latin typeface="Verdana"/>
                <a:cs typeface="Verdana"/>
              </a:rPr>
              <a:t>Technology,</a:t>
            </a:r>
            <a:r>
              <a:rPr dirty="0" sz="1700" spc="75" b="1">
                <a:latin typeface="Verdana"/>
                <a:cs typeface="Verdana"/>
              </a:rPr>
              <a:t> </a:t>
            </a:r>
            <a:r>
              <a:rPr dirty="0" sz="1700" spc="-10" b="1">
                <a:latin typeface="Verdana"/>
                <a:cs typeface="Verdana"/>
              </a:rPr>
              <a:t>Austria</a:t>
            </a: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700">
                <a:latin typeface="Verdana"/>
                <a:cs typeface="Verdana"/>
              </a:rPr>
              <a:t>Web</a:t>
            </a:r>
            <a:r>
              <a:rPr dirty="0" sz="1700" spc="-40"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site: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u="sng" sz="1700" spc="-1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Courier New"/>
                <a:cs typeface="Courier New"/>
                <a:hlinkClick r:id="rId2"/>
              </a:rPr>
              <a:t>htt</a:t>
            </a:r>
            <a:r>
              <a:rPr dirty="0" sz="1700" spc="-10">
                <a:solidFill>
                  <a:srgbClr val="0066CC"/>
                </a:solidFill>
                <a:latin typeface="Courier New"/>
                <a:cs typeface="Courier New"/>
                <a:hlinkClick r:id="rId2"/>
              </a:rPr>
              <a:t>p</a:t>
            </a:r>
            <a:r>
              <a:rPr dirty="0" u="sng" sz="1700" spc="-1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Courier New"/>
                <a:cs typeface="Courier New"/>
                <a:hlinkClick r:id="rId2"/>
              </a:rPr>
              <a:t>s://isds.tu</a:t>
            </a:r>
            <a:r>
              <a:rPr dirty="0" sz="1700" spc="-10">
                <a:solidFill>
                  <a:srgbClr val="0066CC"/>
                </a:solidFill>
                <a:latin typeface="Courier New"/>
                <a:cs typeface="Courier New"/>
                <a:hlinkClick r:id="rId2"/>
              </a:rPr>
              <a:t>g</a:t>
            </a:r>
            <a:r>
              <a:rPr dirty="0" u="sng" sz="1700" spc="-1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Courier New"/>
                <a:cs typeface="Courier New"/>
                <a:hlinkClick r:id="rId2"/>
              </a:rPr>
              <a:t>raz.at/keith/</a:t>
            </a:r>
            <a:endParaRPr sz="1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1700" spc="-10">
                <a:latin typeface="Verdana"/>
                <a:cs typeface="Verdana"/>
              </a:rPr>
              <a:t>Slides: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u="sng" sz="1700">
                <a:solidFill>
                  <a:srgbClr val="541A8A"/>
                </a:solidFill>
                <a:uFill>
                  <a:solidFill>
                    <a:srgbClr val="541A8A"/>
                  </a:solidFill>
                </a:uFill>
                <a:latin typeface="Courier New"/>
                <a:cs typeface="Courier New"/>
                <a:hlinkClick r:id="rId3"/>
              </a:rPr>
              <a:t>htt</a:t>
            </a:r>
            <a:r>
              <a:rPr dirty="0" sz="1700">
                <a:solidFill>
                  <a:srgbClr val="541A8A"/>
                </a:solidFill>
                <a:latin typeface="Courier New"/>
                <a:cs typeface="Courier New"/>
                <a:hlinkClick r:id="rId3"/>
              </a:rPr>
              <a:t>p</a:t>
            </a:r>
            <a:r>
              <a:rPr dirty="0" u="sng" sz="1700">
                <a:solidFill>
                  <a:srgbClr val="541A8A"/>
                </a:solidFill>
                <a:uFill>
                  <a:solidFill>
                    <a:srgbClr val="541A8A"/>
                  </a:solidFill>
                </a:uFill>
                <a:latin typeface="Courier New"/>
                <a:cs typeface="Courier New"/>
                <a:hlinkClick r:id="rId3"/>
              </a:rPr>
              <a:t>://keithandrews.com/talks/2022/2022-10-27-ivis-</a:t>
            </a:r>
            <a:r>
              <a:rPr dirty="0" u="sng" sz="1700" spc="-25">
                <a:solidFill>
                  <a:srgbClr val="541A8A"/>
                </a:solidFill>
                <a:uFill>
                  <a:solidFill>
                    <a:srgbClr val="541A8A"/>
                  </a:solidFill>
                </a:uFill>
                <a:latin typeface="Courier New"/>
                <a:cs typeface="Courier New"/>
                <a:hlinkClick r:id="rId3"/>
              </a:rPr>
              <a:t>dh/</a:t>
            </a:r>
            <a:endParaRPr sz="1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1700">
                <a:latin typeface="Verdana"/>
                <a:cs typeface="Verdana"/>
              </a:rPr>
              <a:t>Course</a:t>
            </a:r>
            <a:r>
              <a:rPr dirty="0" sz="1700" spc="65"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Notes: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u="sng" sz="1700" spc="-10">
                <a:solidFill>
                  <a:srgbClr val="541A8A"/>
                </a:solidFill>
                <a:uFill>
                  <a:solidFill>
                    <a:srgbClr val="541A8A"/>
                  </a:solidFill>
                </a:uFill>
                <a:latin typeface="Courier New"/>
                <a:cs typeface="Courier New"/>
                <a:hlinkClick r:id="rId4"/>
              </a:rPr>
              <a:t>htt</a:t>
            </a:r>
            <a:r>
              <a:rPr dirty="0" sz="1700" spc="-10">
                <a:solidFill>
                  <a:srgbClr val="541A8A"/>
                </a:solidFill>
                <a:latin typeface="Courier New"/>
                <a:cs typeface="Courier New"/>
                <a:hlinkClick r:id="rId4"/>
              </a:rPr>
              <a:t>p</a:t>
            </a:r>
            <a:r>
              <a:rPr dirty="0" u="sng" sz="1700" spc="-10">
                <a:solidFill>
                  <a:srgbClr val="541A8A"/>
                </a:solidFill>
                <a:uFill>
                  <a:solidFill>
                    <a:srgbClr val="541A8A"/>
                  </a:solidFill>
                </a:uFill>
                <a:latin typeface="Courier New"/>
                <a:cs typeface="Courier New"/>
                <a:hlinkClick r:id="rId4"/>
              </a:rPr>
              <a:t>://courses.isds.tu</a:t>
            </a:r>
            <a:r>
              <a:rPr dirty="0" sz="1700" spc="-10">
                <a:solidFill>
                  <a:srgbClr val="541A8A"/>
                </a:solidFill>
                <a:latin typeface="Courier New"/>
                <a:cs typeface="Courier New"/>
                <a:hlinkClick r:id="rId4"/>
              </a:rPr>
              <a:t>g</a:t>
            </a:r>
            <a:r>
              <a:rPr dirty="0" u="sng" sz="1700" spc="-10">
                <a:solidFill>
                  <a:srgbClr val="541A8A"/>
                </a:solidFill>
                <a:uFill>
                  <a:solidFill>
                    <a:srgbClr val="541A8A"/>
                  </a:solidFill>
                </a:uFill>
                <a:latin typeface="Courier New"/>
                <a:cs typeface="Courier New"/>
                <a:hlinkClick r:id="rId4"/>
              </a:rPr>
              <a:t>raz.at/ivis/ivis.</a:t>
            </a:r>
            <a:r>
              <a:rPr dirty="0" sz="1700" spc="-10">
                <a:solidFill>
                  <a:srgbClr val="541A8A"/>
                </a:solidFill>
                <a:latin typeface="Courier New"/>
                <a:cs typeface="Courier New"/>
                <a:hlinkClick r:id="rId4"/>
              </a:rPr>
              <a:t>p</a:t>
            </a:r>
            <a:r>
              <a:rPr dirty="0" u="sng" sz="1700" spc="-10">
                <a:solidFill>
                  <a:srgbClr val="541A8A"/>
                </a:solidFill>
                <a:uFill>
                  <a:solidFill>
                    <a:srgbClr val="541A8A"/>
                  </a:solidFill>
                </a:uFill>
                <a:latin typeface="Courier New"/>
                <a:cs typeface="Courier New"/>
                <a:hlinkClick r:id="rId4"/>
              </a:rPr>
              <a:t>df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860132" y="6341314"/>
            <a:ext cx="4434840" cy="1841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>
                <a:latin typeface="Verdana"/>
                <a:cs typeface="Verdana"/>
              </a:rPr>
              <a:t>27</a:t>
            </a:r>
            <a:r>
              <a:rPr dirty="0" sz="1000" spc="9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Oct</a:t>
            </a:r>
            <a:r>
              <a:rPr dirty="0" sz="1000" spc="1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2022,</a:t>
            </a:r>
            <a:r>
              <a:rPr dirty="0" sz="1000" spc="1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Centre</a:t>
            </a:r>
            <a:r>
              <a:rPr dirty="0" sz="1000" spc="1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for</a:t>
            </a:r>
            <a:r>
              <a:rPr dirty="0" sz="1000" spc="9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Information</a:t>
            </a:r>
            <a:r>
              <a:rPr dirty="0" sz="1000" spc="1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Modelling,</a:t>
            </a:r>
            <a:r>
              <a:rPr dirty="0" sz="1000" spc="1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University</a:t>
            </a:r>
            <a:r>
              <a:rPr dirty="0" sz="1000" spc="10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of</a:t>
            </a:r>
            <a:r>
              <a:rPr dirty="0" sz="1000" spc="9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Graz.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dirty="0"/>
              <a:t>10</a:t>
            </a:fld>
            <a:r>
              <a:rPr dirty="0"/>
              <a:t> of </a:t>
            </a:r>
            <a:r>
              <a:rPr dirty="0" spc="-25"/>
              <a:t>25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0"/>
              </a:lnSpc>
            </a:pPr>
            <a:r>
              <a:rPr dirty="0"/>
              <a:t>11/2/2022,</a:t>
            </a:r>
            <a:r>
              <a:rPr dirty="0" spc="-20"/>
              <a:t> </a:t>
            </a:r>
            <a:r>
              <a:rPr dirty="0"/>
              <a:t>6:57</a:t>
            </a:r>
            <a:r>
              <a:rPr dirty="0" spc="-20"/>
              <a:t> </a:t>
            </a:r>
            <a:r>
              <a:rPr dirty="0" spc="-25"/>
              <a:t>PM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-12700" y="0"/>
            <a:ext cx="18903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Times New Roman"/>
                <a:cs typeface="Times New Roman"/>
              </a:rPr>
              <a:t>Andrews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- Information </a:t>
            </a:r>
            <a:r>
              <a:rPr dirty="0" sz="1000" spc="-10">
                <a:latin typeface="Times New Roman"/>
                <a:cs typeface="Times New Roman"/>
              </a:rPr>
              <a:t>Visualisation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016908" y="0"/>
            <a:ext cx="30543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Times New Roman"/>
                <a:cs typeface="Times New Roman"/>
              </a:rPr>
              <a:t>https://keithandrews.com/talks/2022/2022-</a:t>
            </a:r>
            <a:r>
              <a:rPr dirty="0" sz="1000">
                <a:latin typeface="Times New Roman"/>
                <a:cs typeface="Times New Roman"/>
              </a:rPr>
              <a:t>10-27-</a:t>
            </a:r>
            <a:r>
              <a:rPr dirty="0" sz="1000" spc="-10">
                <a:latin typeface="Times New Roman"/>
                <a:cs typeface="Times New Roman"/>
              </a:rPr>
              <a:t>ivis-dh/#4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37350" y="736130"/>
            <a:ext cx="5728970" cy="3422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50" b="1">
                <a:latin typeface="Verdana"/>
                <a:cs typeface="Verdana"/>
              </a:rPr>
              <a:t>Visualising</a:t>
            </a:r>
            <a:r>
              <a:rPr dirty="0" sz="2050" spc="165" b="1">
                <a:latin typeface="Verdana"/>
                <a:cs typeface="Verdana"/>
              </a:rPr>
              <a:t> </a:t>
            </a:r>
            <a:r>
              <a:rPr dirty="0" sz="2050" b="1">
                <a:latin typeface="Verdana"/>
                <a:cs typeface="Verdana"/>
              </a:rPr>
              <a:t>Multidimensional</a:t>
            </a:r>
            <a:r>
              <a:rPr dirty="0" sz="2050" spc="165" b="1">
                <a:latin typeface="Verdana"/>
                <a:cs typeface="Verdana"/>
              </a:rPr>
              <a:t> </a:t>
            </a:r>
            <a:r>
              <a:rPr dirty="0" sz="2050" spc="-10" b="1">
                <a:latin typeface="Verdana"/>
                <a:cs typeface="Verdana"/>
              </a:rPr>
              <a:t>Metadata</a:t>
            </a:r>
            <a:endParaRPr sz="2050">
              <a:latin typeface="Verdana"/>
              <a:cs typeface="Verdan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3971" y="1447457"/>
            <a:ext cx="1187500" cy="90775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1136" y="1447457"/>
            <a:ext cx="1144092" cy="907605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4242448" y="2474213"/>
            <a:ext cx="69850" cy="15875"/>
          </a:xfrm>
          <a:custGeom>
            <a:avLst/>
            <a:gdLst/>
            <a:ahLst/>
            <a:cxnLst/>
            <a:rect l="l" t="t" r="r" b="b"/>
            <a:pathLst>
              <a:path w="69850" h="15875">
                <a:moveTo>
                  <a:pt x="8928" y="5016"/>
                </a:moveTo>
                <a:lnTo>
                  <a:pt x="8432" y="4762"/>
                </a:lnTo>
                <a:lnTo>
                  <a:pt x="7886" y="4521"/>
                </a:lnTo>
                <a:lnTo>
                  <a:pt x="7289" y="4368"/>
                </a:lnTo>
                <a:lnTo>
                  <a:pt x="6642" y="4165"/>
                </a:lnTo>
                <a:lnTo>
                  <a:pt x="6045" y="4076"/>
                </a:lnTo>
                <a:lnTo>
                  <a:pt x="3771" y="4076"/>
                </a:lnTo>
                <a:lnTo>
                  <a:pt x="0" y="8039"/>
                </a:lnTo>
                <a:lnTo>
                  <a:pt x="50" y="11163"/>
                </a:lnTo>
                <a:lnTo>
                  <a:pt x="4610" y="15582"/>
                </a:lnTo>
                <a:lnTo>
                  <a:pt x="6045" y="15582"/>
                </a:lnTo>
                <a:lnTo>
                  <a:pt x="6642" y="15481"/>
                </a:lnTo>
                <a:lnTo>
                  <a:pt x="7734" y="15189"/>
                </a:lnTo>
                <a:lnTo>
                  <a:pt x="8204" y="14986"/>
                </a:lnTo>
                <a:lnTo>
                  <a:pt x="8928" y="14643"/>
                </a:lnTo>
                <a:lnTo>
                  <a:pt x="8928" y="13995"/>
                </a:lnTo>
                <a:lnTo>
                  <a:pt x="8928" y="12611"/>
                </a:lnTo>
                <a:lnTo>
                  <a:pt x="8674" y="12700"/>
                </a:lnTo>
                <a:lnTo>
                  <a:pt x="8534" y="12852"/>
                </a:lnTo>
                <a:lnTo>
                  <a:pt x="7785" y="13296"/>
                </a:lnTo>
                <a:lnTo>
                  <a:pt x="7188" y="13601"/>
                </a:lnTo>
                <a:lnTo>
                  <a:pt x="6845" y="13741"/>
                </a:lnTo>
                <a:lnTo>
                  <a:pt x="6096" y="13944"/>
                </a:lnTo>
                <a:lnTo>
                  <a:pt x="5702" y="13995"/>
                </a:lnTo>
                <a:lnTo>
                  <a:pt x="4267" y="13995"/>
                </a:lnTo>
                <a:lnTo>
                  <a:pt x="3416" y="13652"/>
                </a:lnTo>
                <a:lnTo>
                  <a:pt x="2235" y="12204"/>
                </a:lnTo>
                <a:lnTo>
                  <a:pt x="1930" y="11163"/>
                </a:lnTo>
                <a:lnTo>
                  <a:pt x="1930" y="8483"/>
                </a:lnTo>
                <a:lnTo>
                  <a:pt x="2235" y="7442"/>
                </a:lnTo>
                <a:lnTo>
                  <a:pt x="2819" y="6756"/>
                </a:lnTo>
                <a:lnTo>
                  <a:pt x="3467" y="6057"/>
                </a:lnTo>
                <a:lnTo>
                  <a:pt x="4267" y="5715"/>
                </a:lnTo>
                <a:lnTo>
                  <a:pt x="5905" y="5715"/>
                </a:lnTo>
                <a:lnTo>
                  <a:pt x="6502" y="5803"/>
                </a:lnTo>
                <a:lnTo>
                  <a:pt x="7683" y="6299"/>
                </a:lnTo>
                <a:lnTo>
                  <a:pt x="8280" y="6604"/>
                </a:lnTo>
                <a:lnTo>
                  <a:pt x="8826" y="7048"/>
                </a:lnTo>
                <a:lnTo>
                  <a:pt x="8928" y="5715"/>
                </a:lnTo>
                <a:lnTo>
                  <a:pt x="8928" y="5016"/>
                </a:lnTo>
                <a:close/>
              </a:path>
              <a:path w="69850" h="15875">
                <a:moveTo>
                  <a:pt x="20485" y="7442"/>
                </a:moveTo>
                <a:lnTo>
                  <a:pt x="20091" y="6210"/>
                </a:lnTo>
                <a:lnTo>
                  <a:pt x="19507" y="5562"/>
                </a:lnTo>
                <a:lnTo>
                  <a:pt x="18694" y="4686"/>
                </a:lnTo>
                <a:lnTo>
                  <a:pt x="18694" y="8585"/>
                </a:lnTo>
                <a:lnTo>
                  <a:pt x="12395" y="8585"/>
                </a:lnTo>
                <a:lnTo>
                  <a:pt x="12496" y="7747"/>
                </a:lnTo>
                <a:lnTo>
                  <a:pt x="12801" y="6997"/>
                </a:lnTo>
                <a:lnTo>
                  <a:pt x="13982" y="5854"/>
                </a:lnTo>
                <a:lnTo>
                  <a:pt x="14782" y="5562"/>
                </a:lnTo>
                <a:lnTo>
                  <a:pt x="16764" y="5562"/>
                </a:lnTo>
                <a:lnTo>
                  <a:pt x="17462" y="5803"/>
                </a:lnTo>
                <a:lnTo>
                  <a:pt x="18453" y="6896"/>
                </a:lnTo>
                <a:lnTo>
                  <a:pt x="18618" y="7442"/>
                </a:lnTo>
                <a:lnTo>
                  <a:pt x="18694" y="8585"/>
                </a:lnTo>
                <a:lnTo>
                  <a:pt x="18694" y="4686"/>
                </a:lnTo>
                <a:lnTo>
                  <a:pt x="18503" y="4470"/>
                </a:lnTo>
                <a:lnTo>
                  <a:pt x="17360" y="4025"/>
                </a:lnTo>
                <a:lnTo>
                  <a:pt x="14287" y="4025"/>
                </a:lnTo>
                <a:lnTo>
                  <a:pt x="12992" y="4572"/>
                </a:lnTo>
                <a:lnTo>
                  <a:pt x="11010" y="6654"/>
                </a:lnTo>
                <a:lnTo>
                  <a:pt x="10629" y="7747"/>
                </a:lnTo>
                <a:lnTo>
                  <a:pt x="10718" y="12306"/>
                </a:lnTo>
                <a:lnTo>
                  <a:pt x="11010" y="13106"/>
                </a:lnTo>
                <a:lnTo>
                  <a:pt x="13093" y="15087"/>
                </a:lnTo>
                <a:lnTo>
                  <a:pt x="14478" y="15582"/>
                </a:lnTo>
                <a:lnTo>
                  <a:pt x="17018" y="15582"/>
                </a:lnTo>
                <a:lnTo>
                  <a:pt x="17703" y="15481"/>
                </a:lnTo>
                <a:lnTo>
                  <a:pt x="18351" y="15328"/>
                </a:lnTo>
                <a:lnTo>
                  <a:pt x="19646" y="14935"/>
                </a:lnTo>
                <a:lnTo>
                  <a:pt x="20281" y="14643"/>
                </a:lnTo>
                <a:lnTo>
                  <a:pt x="20281" y="13995"/>
                </a:lnTo>
                <a:lnTo>
                  <a:pt x="20281" y="12649"/>
                </a:lnTo>
                <a:lnTo>
                  <a:pt x="19837" y="12954"/>
                </a:lnTo>
                <a:lnTo>
                  <a:pt x="18554" y="13500"/>
                </a:lnTo>
                <a:lnTo>
                  <a:pt x="17805" y="13843"/>
                </a:lnTo>
                <a:lnTo>
                  <a:pt x="17068" y="13995"/>
                </a:lnTo>
                <a:lnTo>
                  <a:pt x="15722" y="13995"/>
                </a:lnTo>
                <a:lnTo>
                  <a:pt x="12395" y="10020"/>
                </a:lnTo>
                <a:lnTo>
                  <a:pt x="20485" y="10020"/>
                </a:lnTo>
                <a:lnTo>
                  <a:pt x="20485" y="8585"/>
                </a:lnTo>
                <a:lnTo>
                  <a:pt x="20485" y="7442"/>
                </a:lnTo>
                <a:close/>
              </a:path>
              <a:path w="69850" h="15875">
                <a:moveTo>
                  <a:pt x="30162" y="4470"/>
                </a:moveTo>
                <a:lnTo>
                  <a:pt x="29667" y="4368"/>
                </a:lnTo>
                <a:lnTo>
                  <a:pt x="29514" y="4368"/>
                </a:lnTo>
                <a:lnTo>
                  <a:pt x="29362" y="4318"/>
                </a:lnTo>
                <a:lnTo>
                  <a:pt x="28219" y="4318"/>
                </a:lnTo>
                <a:lnTo>
                  <a:pt x="27635" y="4470"/>
                </a:lnTo>
                <a:lnTo>
                  <a:pt x="26543" y="4965"/>
                </a:lnTo>
                <a:lnTo>
                  <a:pt x="25895" y="5359"/>
                </a:lnTo>
                <a:lnTo>
                  <a:pt x="25146" y="5956"/>
                </a:lnTo>
                <a:lnTo>
                  <a:pt x="25146" y="4318"/>
                </a:lnTo>
                <a:lnTo>
                  <a:pt x="23317" y="4318"/>
                </a:lnTo>
                <a:lnTo>
                  <a:pt x="23317" y="15328"/>
                </a:lnTo>
                <a:lnTo>
                  <a:pt x="25146" y="15328"/>
                </a:lnTo>
                <a:lnTo>
                  <a:pt x="25146" y="7543"/>
                </a:lnTo>
                <a:lnTo>
                  <a:pt x="25641" y="7150"/>
                </a:lnTo>
                <a:lnTo>
                  <a:pt x="26136" y="6794"/>
                </a:lnTo>
                <a:lnTo>
                  <a:pt x="27228" y="6299"/>
                </a:lnTo>
                <a:lnTo>
                  <a:pt x="27774" y="6159"/>
                </a:lnTo>
                <a:lnTo>
                  <a:pt x="28676" y="6159"/>
                </a:lnTo>
                <a:lnTo>
                  <a:pt x="28968" y="6210"/>
                </a:lnTo>
                <a:lnTo>
                  <a:pt x="29260" y="6210"/>
                </a:lnTo>
                <a:lnTo>
                  <a:pt x="30060" y="6350"/>
                </a:lnTo>
                <a:lnTo>
                  <a:pt x="30162" y="6159"/>
                </a:lnTo>
                <a:lnTo>
                  <a:pt x="30162" y="5956"/>
                </a:lnTo>
                <a:lnTo>
                  <a:pt x="30162" y="4470"/>
                </a:lnTo>
                <a:close/>
              </a:path>
              <a:path w="69850" h="15875">
                <a:moveTo>
                  <a:pt x="41071" y="7442"/>
                </a:moveTo>
                <a:lnTo>
                  <a:pt x="40678" y="6210"/>
                </a:lnTo>
                <a:lnTo>
                  <a:pt x="40093" y="5562"/>
                </a:lnTo>
                <a:lnTo>
                  <a:pt x="39293" y="4699"/>
                </a:lnTo>
                <a:lnTo>
                  <a:pt x="39293" y="8585"/>
                </a:lnTo>
                <a:lnTo>
                  <a:pt x="32981" y="8585"/>
                </a:lnTo>
                <a:lnTo>
                  <a:pt x="33083" y="7747"/>
                </a:lnTo>
                <a:lnTo>
                  <a:pt x="33388" y="6997"/>
                </a:lnTo>
                <a:lnTo>
                  <a:pt x="33985" y="6451"/>
                </a:lnTo>
                <a:lnTo>
                  <a:pt x="34569" y="5854"/>
                </a:lnTo>
                <a:lnTo>
                  <a:pt x="35369" y="5562"/>
                </a:lnTo>
                <a:lnTo>
                  <a:pt x="37350" y="5562"/>
                </a:lnTo>
                <a:lnTo>
                  <a:pt x="38100" y="5803"/>
                </a:lnTo>
                <a:lnTo>
                  <a:pt x="38430" y="6210"/>
                </a:lnTo>
                <a:lnTo>
                  <a:pt x="39039" y="6896"/>
                </a:lnTo>
                <a:lnTo>
                  <a:pt x="39217" y="7442"/>
                </a:lnTo>
                <a:lnTo>
                  <a:pt x="39293" y="8585"/>
                </a:lnTo>
                <a:lnTo>
                  <a:pt x="39293" y="4699"/>
                </a:lnTo>
                <a:lnTo>
                  <a:pt x="39090" y="4470"/>
                </a:lnTo>
                <a:lnTo>
                  <a:pt x="37947" y="4025"/>
                </a:lnTo>
                <a:lnTo>
                  <a:pt x="34874" y="4025"/>
                </a:lnTo>
                <a:lnTo>
                  <a:pt x="33578" y="4572"/>
                </a:lnTo>
                <a:lnTo>
                  <a:pt x="31597" y="6654"/>
                </a:lnTo>
                <a:lnTo>
                  <a:pt x="31216" y="7747"/>
                </a:lnTo>
                <a:lnTo>
                  <a:pt x="31330" y="12306"/>
                </a:lnTo>
                <a:lnTo>
                  <a:pt x="31648" y="13106"/>
                </a:lnTo>
                <a:lnTo>
                  <a:pt x="33680" y="15087"/>
                </a:lnTo>
                <a:lnTo>
                  <a:pt x="35077" y="15582"/>
                </a:lnTo>
                <a:lnTo>
                  <a:pt x="37655" y="15582"/>
                </a:lnTo>
                <a:lnTo>
                  <a:pt x="38290" y="15481"/>
                </a:lnTo>
                <a:lnTo>
                  <a:pt x="38938" y="15328"/>
                </a:lnTo>
                <a:lnTo>
                  <a:pt x="40233" y="14935"/>
                </a:lnTo>
                <a:lnTo>
                  <a:pt x="40881" y="14643"/>
                </a:lnTo>
                <a:lnTo>
                  <a:pt x="40881" y="13995"/>
                </a:lnTo>
                <a:lnTo>
                  <a:pt x="40881" y="12649"/>
                </a:lnTo>
                <a:lnTo>
                  <a:pt x="40424" y="12954"/>
                </a:lnTo>
                <a:lnTo>
                  <a:pt x="39928" y="13195"/>
                </a:lnTo>
                <a:lnTo>
                  <a:pt x="39141" y="13500"/>
                </a:lnTo>
                <a:lnTo>
                  <a:pt x="38392" y="13843"/>
                </a:lnTo>
                <a:lnTo>
                  <a:pt x="37655" y="13995"/>
                </a:lnTo>
                <a:lnTo>
                  <a:pt x="36309" y="13995"/>
                </a:lnTo>
                <a:lnTo>
                  <a:pt x="35814" y="13893"/>
                </a:lnTo>
                <a:lnTo>
                  <a:pt x="35369" y="13741"/>
                </a:lnTo>
                <a:lnTo>
                  <a:pt x="34874" y="13601"/>
                </a:lnTo>
                <a:lnTo>
                  <a:pt x="32981" y="10020"/>
                </a:lnTo>
                <a:lnTo>
                  <a:pt x="41071" y="10020"/>
                </a:lnTo>
                <a:lnTo>
                  <a:pt x="41071" y="8585"/>
                </a:lnTo>
                <a:lnTo>
                  <a:pt x="41071" y="7442"/>
                </a:lnTo>
                <a:close/>
              </a:path>
              <a:path w="69850" h="15875">
                <a:moveTo>
                  <a:pt x="52438" y="9575"/>
                </a:moveTo>
                <a:lnTo>
                  <a:pt x="52400" y="6997"/>
                </a:lnTo>
                <a:lnTo>
                  <a:pt x="52285" y="6451"/>
                </a:lnTo>
                <a:lnTo>
                  <a:pt x="51930" y="5715"/>
                </a:lnTo>
                <a:lnTo>
                  <a:pt x="48412" y="4076"/>
                </a:lnTo>
                <a:lnTo>
                  <a:pt x="46977" y="4076"/>
                </a:lnTo>
                <a:lnTo>
                  <a:pt x="46329" y="4127"/>
                </a:lnTo>
                <a:lnTo>
                  <a:pt x="45643" y="4267"/>
                </a:lnTo>
                <a:lnTo>
                  <a:pt x="44945" y="4368"/>
                </a:lnTo>
                <a:lnTo>
                  <a:pt x="44450" y="4470"/>
                </a:lnTo>
                <a:lnTo>
                  <a:pt x="44094" y="4572"/>
                </a:lnTo>
                <a:lnTo>
                  <a:pt x="44094" y="6451"/>
                </a:lnTo>
                <a:lnTo>
                  <a:pt x="44792" y="6210"/>
                </a:lnTo>
                <a:lnTo>
                  <a:pt x="45440" y="6007"/>
                </a:lnTo>
                <a:lnTo>
                  <a:pt x="46037" y="5905"/>
                </a:lnTo>
                <a:lnTo>
                  <a:pt x="46634" y="5753"/>
                </a:lnTo>
                <a:lnTo>
                  <a:pt x="47180" y="5715"/>
                </a:lnTo>
                <a:lnTo>
                  <a:pt x="48069" y="5715"/>
                </a:lnTo>
                <a:lnTo>
                  <a:pt x="49161" y="5854"/>
                </a:lnTo>
                <a:lnTo>
                  <a:pt x="49453" y="5956"/>
                </a:lnTo>
                <a:lnTo>
                  <a:pt x="49758" y="6108"/>
                </a:lnTo>
                <a:lnTo>
                  <a:pt x="50253" y="6451"/>
                </a:lnTo>
                <a:lnTo>
                  <a:pt x="50355" y="6756"/>
                </a:lnTo>
                <a:lnTo>
                  <a:pt x="50495" y="6997"/>
                </a:lnTo>
                <a:lnTo>
                  <a:pt x="50596" y="8039"/>
                </a:lnTo>
                <a:lnTo>
                  <a:pt x="50596" y="9575"/>
                </a:lnTo>
                <a:lnTo>
                  <a:pt x="47967" y="13893"/>
                </a:lnTo>
                <a:lnTo>
                  <a:pt x="46532" y="13893"/>
                </a:lnTo>
                <a:lnTo>
                  <a:pt x="45935" y="13741"/>
                </a:lnTo>
                <a:lnTo>
                  <a:pt x="45224" y="13144"/>
                </a:lnTo>
                <a:lnTo>
                  <a:pt x="45135" y="13004"/>
                </a:lnTo>
                <a:lnTo>
                  <a:pt x="44996" y="12649"/>
                </a:lnTo>
                <a:lnTo>
                  <a:pt x="45059" y="11315"/>
                </a:lnTo>
                <a:lnTo>
                  <a:pt x="48615" y="9728"/>
                </a:lnTo>
                <a:lnTo>
                  <a:pt x="49364" y="9626"/>
                </a:lnTo>
                <a:lnTo>
                  <a:pt x="49999" y="9575"/>
                </a:lnTo>
                <a:lnTo>
                  <a:pt x="50596" y="9575"/>
                </a:lnTo>
                <a:lnTo>
                  <a:pt x="50596" y="8039"/>
                </a:lnTo>
                <a:lnTo>
                  <a:pt x="49504" y="8140"/>
                </a:lnTo>
                <a:lnTo>
                  <a:pt x="48514" y="8191"/>
                </a:lnTo>
                <a:lnTo>
                  <a:pt x="46634" y="8382"/>
                </a:lnTo>
                <a:lnTo>
                  <a:pt x="45834" y="8585"/>
                </a:lnTo>
                <a:lnTo>
                  <a:pt x="44500" y="9182"/>
                </a:lnTo>
                <a:lnTo>
                  <a:pt x="44005" y="9575"/>
                </a:lnTo>
                <a:lnTo>
                  <a:pt x="43649" y="10121"/>
                </a:lnTo>
                <a:lnTo>
                  <a:pt x="43256" y="10617"/>
                </a:lnTo>
                <a:lnTo>
                  <a:pt x="43167" y="11023"/>
                </a:lnTo>
                <a:lnTo>
                  <a:pt x="43167" y="13296"/>
                </a:lnTo>
                <a:lnTo>
                  <a:pt x="43459" y="13995"/>
                </a:lnTo>
                <a:lnTo>
                  <a:pt x="44843" y="15278"/>
                </a:lnTo>
                <a:lnTo>
                  <a:pt x="45643" y="15633"/>
                </a:lnTo>
                <a:lnTo>
                  <a:pt x="47180" y="15633"/>
                </a:lnTo>
                <a:lnTo>
                  <a:pt x="49898" y="14643"/>
                </a:lnTo>
                <a:lnTo>
                  <a:pt x="50444" y="14287"/>
                </a:lnTo>
                <a:lnTo>
                  <a:pt x="50596" y="14147"/>
                </a:lnTo>
                <a:lnTo>
                  <a:pt x="50596" y="15328"/>
                </a:lnTo>
                <a:lnTo>
                  <a:pt x="52438" y="15328"/>
                </a:lnTo>
                <a:lnTo>
                  <a:pt x="52438" y="14147"/>
                </a:lnTo>
                <a:lnTo>
                  <a:pt x="52438" y="13893"/>
                </a:lnTo>
                <a:lnTo>
                  <a:pt x="52438" y="9575"/>
                </a:lnTo>
                <a:close/>
              </a:path>
              <a:path w="69850" h="15875">
                <a:moveTo>
                  <a:pt x="57848" y="0"/>
                </a:moveTo>
                <a:lnTo>
                  <a:pt x="56007" y="0"/>
                </a:lnTo>
                <a:lnTo>
                  <a:pt x="56007" y="15328"/>
                </a:lnTo>
                <a:lnTo>
                  <a:pt x="57848" y="15328"/>
                </a:lnTo>
                <a:lnTo>
                  <a:pt x="57848" y="0"/>
                </a:lnTo>
                <a:close/>
              </a:path>
              <a:path w="69850" h="15875">
                <a:moveTo>
                  <a:pt x="69278" y="11163"/>
                </a:moveTo>
                <a:lnTo>
                  <a:pt x="69151" y="10718"/>
                </a:lnTo>
                <a:lnTo>
                  <a:pt x="68656" y="10223"/>
                </a:lnTo>
                <a:lnTo>
                  <a:pt x="68211" y="9728"/>
                </a:lnTo>
                <a:lnTo>
                  <a:pt x="67513" y="9385"/>
                </a:lnTo>
                <a:lnTo>
                  <a:pt x="66675" y="9182"/>
                </a:lnTo>
                <a:lnTo>
                  <a:pt x="66027" y="9080"/>
                </a:lnTo>
                <a:lnTo>
                  <a:pt x="65633" y="8978"/>
                </a:lnTo>
                <a:lnTo>
                  <a:pt x="64833" y="8839"/>
                </a:lnTo>
                <a:lnTo>
                  <a:pt x="64490" y="8737"/>
                </a:lnTo>
                <a:lnTo>
                  <a:pt x="63842" y="8585"/>
                </a:lnTo>
                <a:lnTo>
                  <a:pt x="63398" y="8432"/>
                </a:lnTo>
                <a:lnTo>
                  <a:pt x="62852" y="7937"/>
                </a:lnTo>
                <a:lnTo>
                  <a:pt x="62699" y="7594"/>
                </a:lnTo>
                <a:lnTo>
                  <a:pt x="62788" y="6502"/>
                </a:lnTo>
                <a:lnTo>
                  <a:pt x="62953" y="6261"/>
                </a:lnTo>
                <a:lnTo>
                  <a:pt x="63893" y="5753"/>
                </a:lnTo>
                <a:lnTo>
                  <a:pt x="64439" y="5613"/>
                </a:lnTo>
                <a:lnTo>
                  <a:pt x="65773" y="5613"/>
                </a:lnTo>
                <a:lnTo>
                  <a:pt x="68859" y="6845"/>
                </a:lnTo>
                <a:lnTo>
                  <a:pt x="68948" y="5613"/>
                </a:lnTo>
                <a:lnTo>
                  <a:pt x="68948" y="4864"/>
                </a:lnTo>
                <a:lnTo>
                  <a:pt x="68503" y="4673"/>
                </a:lnTo>
                <a:lnTo>
                  <a:pt x="67906" y="4470"/>
                </a:lnTo>
                <a:lnTo>
                  <a:pt x="66573" y="4127"/>
                </a:lnTo>
                <a:lnTo>
                  <a:pt x="65925" y="4076"/>
                </a:lnTo>
                <a:lnTo>
                  <a:pt x="64592" y="4076"/>
                </a:lnTo>
                <a:lnTo>
                  <a:pt x="60934" y="6502"/>
                </a:lnTo>
                <a:lnTo>
                  <a:pt x="61010" y="8737"/>
                </a:lnTo>
                <a:lnTo>
                  <a:pt x="61861" y="9728"/>
                </a:lnTo>
                <a:lnTo>
                  <a:pt x="62509" y="10121"/>
                </a:lnTo>
                <a:lnTo>
                  <a:pt x="64236" y="10566"/>
                </a:lnTo>
                <a:lnTo>
                  <a:pt x="64643" y="10617"/>
                </a:lnTo>
                <a:lnTo>
                  <a:pt x="65087" y="10718"/>
                </a:lnTo>
                <a:lnTo>
                  <a:pt x="65684" y="10820"/>
                </a:lnTo>
                <a:lnTo>
                  <a:pt x="66865" y="11163"/>
                </a:lnTo>
                <a:lnTo>
                  <a:pt x="67068" y="11366"/>
                </a:lnTo>
                <a:lnTo>
                  <a:pt x="67360" y="11607"/>
                </a:lnTo>
                <a:lnTo>
                  <a:pt x="67271" y="13347"/>
                </a:lnTo>
                <a:lnTo>
                  <a:pt x="66776" y="13652"/>
                </a:lnTo>
                <a:lnTo>
                  <a:pt x="66319" y="13893"/>
                </a:lnTo>
                <a:lnTo>
                  <a:pt x="65684" y="14046"/>
                </a:lnTo>
                <a:lnTo>
                  <a:pt x="64236" y="14046"/>
                </a:lnTo>
                <a:lnTo>
                  <a:pt x="60871" y="12611"/>
                </a:lnTo>
                <a:lnTo>
                  <a:pt x="60769" y="14693"/>
                </a:lnTo>
                <a:lnTo>
                  <a:pt x="61810" y="15138"/>
                </a:lnTo>
                <a:lnTo>
                  <a:pt x="62509" y="15278"/>
                </a:lnTo>
                <a:lnTo>
                  <a:pt x="63144" y="15481"/>
                </a:lnTo>
                <a:lnTo>
                  <a:pt x="63893" y="15582"/>
                </a:lnTo>
                <a:lnTo>
                  <a:pt x="66179" y="15582"/>
                </a:lnTo>
                <a:lnTo>
                  <a:pt x="67271" y="15278"/>
                </a:lnTo>
                <a:lnTo>
                  <a:pt x="68872" y="14046"/>
                </a:lnTo>
                <a:lnTo>
                  <a:pt x="68986" y="13893"/>
                </a:lnTo>
                <a:lnTo>
                  <a:pt x="69227" y="13398"/>
                </a:lnTo>
                <a:lnTo>
                  <a:pt x="69278" y="11163"/>
                </a:lnTo>
                <a:close/>
              </a:path>
            </a:pathLst>
          </a:custGeom>
          <a:solidFill>
            <a:srgbClr val="12110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2024" y="2583903"/>
            <a:ext cx="1568138" cy="76567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96793" y="3497859"/>
            <a:ext cx="1156195" cy="882345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20219" y="2077440"/>
            <a:ext cx="1309169" cy="127848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91686" y="3578681"/>
            <a:ext cx="1615519" cy="732651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-12700" y="0"/>
            <a:ext cx="18903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Times New Roman"/>
                <a:cs typeface="Times New Roman"/>
              </a:rPr>
              <a:t>Andrews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- Information </a:t>
            </a:r>
            <a:r>
              <a:rPr dirty="0" sz="1000" spc="-10">
                <a:latin typeface="Times New Roman"/>
                <a:cs typeface="Times New Roman"/>
              </a:rPr>
              <a:t>Visualisation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dirty="0"/>
              <a:t>10</a:t>
            </a:fld>
            <a:r>
              <a:rPr dirty="0"/>
              <a:t> of </a:t>
            </a:r>
            <a:r>
              <a:rPr dirty="0" spc="-25"/>
              <a:t>25</a:t>
            </a:r>
          </a:p>
        </p:txBody>
      </p: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0"/>
              </a:lnSpc>
            </a:pPr>
            <a:r>
              <a:rPr dirty="0"/>
              <a:t>11/2/2022,</a:t>
            </a:r>
            <a:r>
              <a:rPr dirty="0" spc="-20"/>
              <a:t> </a:t>
            </a:r>
            <a:r>
              <a:rPr dirty="0"/>
              <a:t>6:57</a:t>
            </a:r>
            <a:r>
              <a:rPr dirty="0" spc="-20"/>
              <a:t> </a:t>
            </a:r>
            <a:r>
              <a:rPr dirty="0" spc="-25"/>
              <a:t>PM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7016908" y="0"/>
            <a:ext cx="30543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Times New Roman"/>
                <a:cs typeface="Times New Roman"/>
              </a:rPr>
              <a:t>https://keithandrews.com/talks/2022/2022-</a:t>
            </a:r>
            <a:r>
              <a:rPr dirty="0" sz="1000">
                <a:latin typeface="Times New Roman"/>
                <a:cs typeface="Times New Roman"/>
              </a:rPr>
              <a:t>10-27-</a:t>
            </a:r>
            <a:r>
              <a:rPr dirty="0" sz="1000" spc="-10">
                <a:latin typeface="Times New Roman"/>
                <a:cs typeface="Times New Roman"/>
              </a:rPr>
              <a:t>ivis-dh/#4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dirty="0"/>
              <a:t>10</a:t>
            </a:fld>
            <a:r>
              <a:rPr dirty="0"/>
              <a:t> of </a:t>
            </a:r>
            <a:r>
              <a:rPr dirty="0" spc="-25"/>
              <a:t>25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0"/>
              </a:lnSpc>
            </a:pPr>
            <a:r>
              <a:rPr dirty="0"/>
              <a:t>11/2/2022,</a:t>
            </a:r>
            <a:r>
              <a:rPr dirty="0" spc="-20"/>
              <a:t> </a:t>
            </a:r>
            <a:r>
              <a:rPr dirty="0"/>
              <a:t>6:57</a:t>
            </a:r>
            <a:r>
              <a:rPr dirty="0" spc="-20"/>
              <a:t> </a:t>
            </a:r>
            <a:r>
              <a:rPr dirty="0" spc="-25"/>
              <a:t>PM</a:t>
            </a:r>
          </a:p>
        </p:txBody>
      </p:sp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750049" y="1286967"/>
          <a:ext cx="8558530" cy="3161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035"/>
                <a:gridCol w="918844"/>
                <a:gridCol w="647065"/>
                <a:gridCol w="520700"/>
                <a:gridCol w="1020444"/>
                <a:gridCol w="1189355"/>
                <a:gridCol w="1165860"/>
                <a:gridCol w="1285239"/>
                <a:gridCol w="480059"/>
                <a:gridCol w="666750"/>
              </a:tblGrid>
              <a:tr h="407670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 b="1">
                          <a:latin typeface="Verdana"/>
                          <a:cs typeface="Verdana"/>
                        </a:rPr>
                        <a:t>City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b="1">
                          <a:latin typeface="Verdana"/>
                          <a:cs typeface="Verdana"/>
                        </a:rPr>
                        <a:t>Net</a:t>
                      </a:r>
                      <a:r>
                        <a:rPr dirty="0" sz="750" spc="45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750" spc="-10" b="1">
                          <a:latin typeface="Verdana"/>
                          <a:cs typeface="Verdana"/>
                        </a:rPr>
                        <a:t>Purchasing</a:t>
                      </a:r>
                      <a:endParaRPr sz="750">
                        <a:latin typeface="Verdana"/>
                        <a:cs typeface="Verdana"/>
                      </a:endParaRPr>
                    </a:p>
                    <a:p>
                      <a:pPr algn="r" marR="222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750" spc="-10" b="1">
                          <a:latin typeface="Verdana"/>
                          <a:cs typeface="Verdana"/>
                        </a:rPr>
                        <a:t>Power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330835" marR="22225" indent="-52705">
                        <a:lnSpc>
                          <a:spcPct val="101400"/>
                        </a:lnSpc>
                        <a:spcBef>
                          <a:spcPts val="240"/>
                        </a:spcBef>
                      </a:pPr>
                      <a:r>
                        <a:rPr dirty="0" sz="750" spc="-10" b="1">
                          <a:latin typeface="Verdana"/>
                          <a:cs typeface="Verdana"/>
                        </a:rPr>
                        <a:t>Prices (incl. rent)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04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745" marR="22225" indent="175895">
                        <a:lnSpc>
                          <a:spcPct val="101400"/>
                        </a:lnSpc>
                        <a:spcBef>
                          <a:spcPts val="240"/>
                        </a:spcBef>
                      </a:pPr>
                      <a:r>
                        <a:rPr dirty="0" sz="750" spc="-25" b="1">
                          <a:latin typeface="Verdana"/>
                          <a:cs typeface="Verdana"/>
                        </a:rPr>
                        <a:t>Net </a:t>
                      </a:r>
                      <a:r>
                        <a:rPr dirty="0" sz="750" spc="-10" b="1">
                          <a:latin typeface="Verdana"/>
                          <a:cs typeface="Verdana"/>
                        </a:rPr>
                        <a:t>Wages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04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 marR="22225" indent="146685">
                        <a:lnSpc>
                          <a:spcPct val="101400"/>
                        </a:lnSpc>
                        <a:spcBef>
                          <a:spcPts val="240"/>
                        </a:spcBef>
                      </a:pPr>
                      <a:r>
                        <a:rPr dirty="0" sz="750" b="1">
                          <a:latin typeface="Verdana"/>
                          <a:cs typeface="Verdana"/>
                        </a:rPr>
                        <a:t>Working</a:t>
                      </a:r>
                      <a:r>
                        <a:rPr dirty="0" sz="750" spc="110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750" spc="-20" b="1">
                          <a:latin typeface="Verdana"/>
                          <a:cs typeface="Verdana"/>
                        </a:rPr>
                        <a:t>Time </a:t>
                      </a:r>
                      <a:r>
                        <a:rPr dirty="0" sz="750" b="1">
                          <a:latin typeface="Verdana"/>
                          <a:cs typeface="Verdana"/>
                        </a:rPr>
                        <a:t>[hours</a:t>
                      </a:r>
                      <a:r>
                        <a:rPr dirty="0" sz="750" spc="65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750" b="1">
                          <a:latin typeface="Verdana"/>
                          <a:cs typeface="Verdana"/>
                        </a:rPr>
                        <a:t>per</a:t>
                      </a:r>
                      <a:r>
                        <a:rPr dirty="0" sz="750" spc="70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750" spc="-10" b="1">
                          <a:latin typeface="Verdana"/>
                          <a:cs typeface="Verdana"/>
                        </a:rPr>
                        <a:t>year]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04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marR="187960">
                        <a:lnSpc>
                          <a:spcPct val="101400"/>
                        </a:lnSpc>
                        <a:spcBef>
                          <a:spcPts val="240"/>
                        </a:spcBef>
                      </a:pPr>
                      <a:r>
                        <a:rPr dirty="0" sz="750" b="1">
                          <a:latin typeface="Verdana"/>
                          <a:cs typeface="Verdana"/>
                        </a:rPr>
                        <a:t>Vacation</a:t>
                      </a:r>
                      <a:r>
                        <a:rPr dirty="0" sz="750" spc="110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750" spc="-10" b="1">
                          <a:latin typeface="Verdana"/>
                          <a:cs typeface="Verdana"/>
                        </a:rPr>
                        <a:t>[paid </a:t>
                      </a:r>
                      <a:r>
                        <a:rPr dirty="0" sz="750" b="1">
                          <a:latin typeface="Verdana"/>
                          <a:cs typeface="Verdana"/>
                        </a:rPr>
                        <a:t>working</a:t>
                      </a:r>
                      <a:r>
                        <a:rPr dirty="0" sz="750" spc="85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750" b="1">
                          <a:latin typeface="Verdana"/>
                          <a:cs typeface="Verdana"/>
                        </a:rPr>
                        <a:t>days</a:t>
                      </a:r>
                      <a:r>
                        <a:rPr dirty="0" sz="750" spc="85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750" spc="-25" b="1">
                          <a:latin typeface="Verdana"/>
                          <a:cs typeface="Verdana"/>
                        </a:rPr>
                        <a:t>per </a:t>
                      </a:r>
                      <a:r>
                        <a:rPr dirty="0" sz="750" spc="-10" b="1">
                          <a:latin typeface="Verdana"/>
                          <a:cs typeface="Verdana"/>
                        </a:rPr>
                        <a:t>year]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04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marR="22225" indent="21590">
                        <a:lnSpc>
                          <a:spcPct val="101400"/>
                        </a:lnSpc>
                        <a:spcBef>
                          <a:spcPts val="240"/>
                        </a:spcBef>
                      </a:pPr>
                      <a:r>
                        <a:rPr dirty="0" sz="750" b="1">
                          <a:latin typeface="Verdana"/>
                          <a:cs typeface="Verdana"/>
                        </a:rPr>
                        <a:t>Time</a:t>
                      </a:r>
                      <a:r>
                        <a:rPr dirty="0" sz="750" spc="90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750" b="1">
                          <a:latin typeface="Verdana"/>
                          <a:cs typeface="Verdana"/>
                        </a:rPr>
                        <a:t>Required</a:t>
                      </a:r>
                      <a:r>
                        <a:rPr dirty="0" sz="750" spc="95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750" spc="-25" b="1">
                          <a:latin typeface="Verdana"/>
                          <a:cs typeface="Verdana"/>
                        </a:rPr>
                        <a:t>for </a:t>
                      </a:r>
                      <a:r>
                        <a:rPr dirty="0" sz="750" b="1">
                          <a:latin typeface="Verdana"/>
                          <a:cs typeface="Verdana"/>
                        </a:rPr>
                        <a:t>Big</a:t>
                      </a:r>
                      <a:r>
                        <a:rPr dirty="0" sz="750" spc="50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750" b="1">
                          <a:latin typeface="Verdana"/>
                          <a:cs typeface="Verdana"/>
                        </a:rPr>
                        <a:t>Mac</a:t>
                      </a:r>
                      <a:r>
                        <a:rPr dirty="0" sz="750" spc="50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750" spc="-10" b="1">
                          <a:latin typeface="Verdana"/>
                          <a:cs typeface="Verdana"/>
                        </a:rPr>
                        <a:t>[minutes]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04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387350" marR="22225" indent="-130810">
                        <a:lnSpc>
                          <a:spcPct val="101400"/>
                        </a:lnSpc>
                        <a:spcBef>
                          <a:spcPts val="240"/>
                        </a:spcBef>
                      </a:pPr>
                      <a:r>
                        <a:rPr dirty="0" sz="750" b="1">
                          <a:latin typeface="Verdana"/>
                          <a:cs typeface="Verdana"/>
                        </a:rPr>
                        <a:t>Time</a:t>
                      </a:r>
                      <a:r>
                        <a:rPr dirty="0" sz="750" spc="90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750" b="1">
                          <a:latin typeface="Verdana"/>
                          <a:cs typeface="Verdana"/>
                        </a:rPr>
                        <a:t>Required</a:t>
                      </a:r>
                      <a:r>
                        <a:rPr dirty="0" sz="750" spc="95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750" spc="-25" b="1">
                          <a:latin typeface="Verdana"/>
                          <a:cs typeface="Verdana"/>
                        </a:rPr>
                        <a:t>for </a:t>
                      </a:r>
                      <a:r>
                        <a:rPr dirty="0" sz="750" b="1">
                          <a:latin typeface="Verdana"/>
                          <a:cs typeface="Verdana"/>
                        </a:rPr>
                        <a:t>iPhone</a:t>
                      </a:r>
                      <a:r>
                        <a:rPr dirty="0" sz="750" spc="60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750" b="1">
                          <a:latin typeface="Verdana"/>
                          <a:cs typeface="Verdana"/>
                        </a:rPr>
                        <a:t>4S</a:t>
                      </a:r>
                      <a:r>
                        <a:rPr dirty="0" sz="750" spc="65" b="1">
                          <a:latin typeface="Verdana"/>
                          <a:cs typeface="Verdana"/>
                        </a:rPr>
                        <a:t> </a:t>
                      </a:r>
                      <a:r>
                        <a:rPr dirty="0" sz="750" spc="-20" b="1">
                          <a:latin typeface="Verdana"/>
                          <a:cs typeface="Verdana"/>
                        </a:rPr>
                        <a:t>16gb</a:t>
                      </a:r>
                      <a:endParaRPr sz="750">
                        <a:latin typeface="Verdana"/>
                        <a:cs typeface="Verdana"/>
                      </a:endParaRPr>
                    </a:p>
                    <a:p>
                      <a:pPr algn="r" marR="222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750" spc="-10" b="1">
                          <a:latin typeface="Verdana"/>
                          <a:cs typeface="Verdana"/>
                        </a:rPr>
                        <a:t>[hours]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04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 marR="22225" indent="107314">
                        <a:lnSpc>
                          <a:spcPct val="101400"/>
                        </a:lnSpc>
                        <a:spcBef>
                          <a:spcPts val="240"/>
                        </a:spcBef>
                      </a:pPr>
                      <a:r>
                        <a:rPr dirty="0" sz="750" spc="-20" b="1">
                          <a:latin typeface="Verdana"/>
                          <a:cs typeface="Verdana"/>
                        </a:rPr>
                        <a:t>City </a:t>
                      </a:r>
                      <a:r>
                        <a:rPr dirty="0" sz="750" spc="-10" b="1">
                          <a:latin typeface="Verdana"/>
                          <a:cs typeface="Verdana"/>
                        </a:rPr>
                        <a:t>Break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04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10" b="1">
                          <a:latin typeface="Verdana"/>
                          <a:cs typeface="Verdana"/>
                        </a:rPr>
                        <a:t>Inflation</a:t>
                      </a:r>
                      <a:endParaRPr sz="750">
                        <a:latin typeface="Verdana"/>
                        <a:cs typeface="Verdana"/>
                      </a:endParaRPr>
                    </a:p>
                    <a:p>
                      <a:pPr algn="r" marR="222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750" spc="-20" b="1">
                          <a:latin typeface="Verdana"/>
                          <a:cs typeface="Verdana"/>
                        </a:rPr>
                        <a:t>2011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895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Amsterdam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90.1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69.1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69.4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1755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24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15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44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720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2.48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895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Athens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60.5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58.2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40.0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1822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22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29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86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590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3.10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895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Auckland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82.9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67.8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63.5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1852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20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15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51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580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4.03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895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Bangkok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31.4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48.2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17.4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2312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>
                          <a:latin typeface="Verdana"/>
                          <a:cs typeface="Verdana"/>
                        </a:rPr>
                        <a:t>7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36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165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550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3.81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895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Barcelona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78.6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65.6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58.7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1760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29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18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52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740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3.05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895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Beijing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29.9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51.8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18.0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1979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>
                          <a:latin typeface="Verdana"/>
                          <a:cs typeface="Verdana"/>
                        </a:rPr>
                        <a:t>9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34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184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730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5.42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895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Berlin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97.1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64.1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70.1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1742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28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16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56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720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2.48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895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Bogotá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40.7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47.0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22.0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1981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15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52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142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540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3.42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895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Bratislava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50.7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47.1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27.3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1884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23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31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126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490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4.08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895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Brussels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78.5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68.8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59.5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1729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20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19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54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730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3.47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895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Budapest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32.0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50.4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18.1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1912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22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49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206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740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3.90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1465">
                <a:tc>
                  <a:txBody>
                    <a:bodyPr/>
                    <a:lstStyle/>
                    <a:p>
                      <a:pPr marL="29845" marR="259715">
                        <a:lnSpc>
                          <a:spcPct val="101400"/>
                        </a:lnSpc>
                        <a:spcBef>
                          <a:spcPts val="240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Buenos Aires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048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46.2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47.7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25.4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1830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13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45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187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620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9.78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895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Bucharest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34.0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34.8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13.5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1836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26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57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230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370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5.81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895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Caracas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25.7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85.4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23.4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0">
                          <a:latin typeface="Verdana"/>
                          <a:cs typeface="Verdana"/>
                        </a:rPr>
                        <a:t>1878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17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80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272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830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10">
                          <a:latin typeface="Verdana"/>
                          <a:cs typeface="Verdana"/>
                        </a:rPr>
                        <a:t>26.09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895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750" spc="-25">
                          <a:latin typeface="Verdana"/>
                          <a:cs typeface="Verdana"/>
                        </a:rPr>
                        <a:t>...</a:t>
                      </a:r>
                      <a:endParaRPr sz="750">
                        <a:latin typeface="Verdana"/>
                        <a:cs typeface="Verdana"/>
                      </a:endParaRPr>
                    </a:p>
                  </a:txBody>
                  <a:tcPr marL="0" marR="0" marB="0" marT="32384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737350" y="736130"/>
            <a:ext cx="4925695" cy="3422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50" b="1">
                <a:latin typeface="Verdana"/>
                <a:cs typeface="Verdana"/>
              </a:rPr>
              <a:t>Multidimensional</a:t>
            </a:r>
            <a:r>
              <a:rPr dirty="0" sz="2050" spc="75" b="1">
                <a:latin typeface="Verdana"/>
                <a:cs typeface="Verdana"/>
              </a:rPr>
              <a:t> </a:t>
            </a:r>
            <a:r>
              <a:rPr dirty="0" sz="2050" b="1">
                <a:latin typeface="Verdana"/>
                <a:cs typeface="Verdana"/>
              </a:rPr>
              <a:t>Data</a:t>
            </a:r>
            <a:r>
              <a:rPr dirty="0" sz="2050" spc="80" b="1">
                <a:latin typeface="Verdana"/>
                <a:cs typeface="Verdana"/>
              </a:rPr>
              <a:t> </a:t>
            </a:r>
            <a:r>
              <a:rPr dirty="0" sz="2050" b="1">
                <a:latin typeface="Verdana"/>
                <a:cs typeface="Verdana"/>
              </a:rPr>
              <a:t>as</a:t>
            </a:r>
            <a:r>
              <a:rPr dirty="0" sz="2050" spc="75" b="1">
                <a:latin typeface="Verdana"/>
                <a:cs typeface="Verdana"/>
              </a:rPr>
              <a:t> </a:t>
            </a:r>
            <a:r>
              <a:rPr dirty="0" sz="2050" b="1">
                <a:latin typeface="Verdana"/>
                <a:cs typeface="Verdana"/>
              </a:rPr>
              <a:t>a</a:t>
            </a:r>
            <a:r>
              <a:rPr dirty="0" sz="2050" spc="80" b="1">
                <a:latin typeface="Verdana"/>
                <a:cs typeface="Verdana"/>
              </a:rPr>
              <a:t> </a:t>
            </a:r>
            <a:r>
              <a:rPr dirty="0" sz="2050" spc="-10" b="1">
                <a:latin typeface="Verdana"/>
                <a:cs typeface="Verdana"/>
              </a:rPr>
              <a:t>Table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606710" y="4578874"/>
            <a:ext cx="4845685" cy="3486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1000">
                <a:latin typeface="Verdana"/>
                <a:cs typeface="Verdana"/>
              </a:rPr>
              <a:t>UBS</a:t>
            </a:r>
            <a:r>
              <a:rPr dirty="0" sz="1000" spc="9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Prices</a:t>
            </a:r>
            <a:r>
              <a:rPr dirty="0" sz="1000" spc="9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9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Earnings</a:t>
            </a:r>
            <a:r>
              <a:rPr dirty="0" sz="1000" spc="9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Survey</a:t>
            </a:r>
            <a:r>
              <a:rPr dirty="0" sz="1000" spc="9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2012</a:t>
            </a:r>
            <a:r>
              <a:rPr dirty="0" sz="1000" spc="9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[UBS,</a:t>
            </a:r>
            <a:r>
              <a:rPr dirty="0" sz="1000" spc="9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2012]</a:t>
            </a:r>
            <a:endParaRPr sz="1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u="sng" sz="100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Courier New"/>
                <a:cs typeface="Courier New"/>
                <a:hlinkClick r:id="rId2"/>
              </a:rPr>
              <a:t>https://www.ubs.com/microsites/prices-earnings/open-</a:t>
            </a:r>
            <a:r>
              <a:rPr dirty="0" u="sng" sz="1000" spc="-1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Courier New"/>
                <a:cs typeface="Courier New"/>
                <a:hlinkClick r:id="rId2"/>
              </a:rPr>
              <a:t>data.html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-12700" y="0"/>
            <a:ext cx="18903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Times New Roman"/>
                <a:cs typeface="Times New Roman"/>
              </a:rPr>
              <a:t>Andrews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- Information </a:t>
            </a:r>
            <a:r>
              <a:rPr dirty="0" sz="1000" spc="-10">
                <a:latin typeface="Times New Roman"/>
                <a:cs typeface="Times New Roman"/>
              </a:rPr>
              <a:t>Visualisation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016908" y="0"/>
            <a:ext cx="30543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Times New Roman"/>
                <a:cs typeface="Times New Roman"/>
              </a:rPr>
              <a:t>https://keithandrews.com/talks/2022/2022-</a:t>
            </a:r>
            <a:r>
              <a:rPr dirty="0" sz="1000">
                <a:latin typeface="Times New Roman"/>
                <a:cs typeface="Times New Roman"/>
              </a:rPr>
              <a:t>10-27-</a:t>
            </a:r>
            <a:r>
              <a:rPr dirty="0" sz="1000" spc="-10">
                <a:latin typeface="Times New Roman"/>
                <a:cs typeface="Times New Roman"/>
              </a:rPr>
              <a:t>ivis-dh/#4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dirty="0"/>
              <a:t>10</a:t>
            </a:fld>
            <a:r>
              <a:rPr dirty="0"/>
              <a:t> of </a:t>
            </a:r>
            <a:r>
              <a:rPr dirty="0" spc="-25"/>
              <a:t>25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0"/>
              </a:lnSpc>
            </a:pPr>
            <a:r>
              <a:rPr dirty="0"/>
              <a:t>11/2/2022,</a:t>
            </a:r>
            <a:r>
              <a:rPr dirty="0" spc="-20"/>
              <a:t> </a:t>
            </a:r>
            <a:r>
              <a:rPr dirty="0"/>
              <a:t>6:57</a:t>
            </a:r>
            <a:r>
              <a:rPr dirty="0" spc="-20"/>
              <a:t> </a:t>
            </a:r>
            <a:r>
              <a:rPr dirty="0" spc="-25"/>
              <a:t>PM</a:t>
            </a:r>
          </a:p>
        </p:txBody>
      </p:sp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3341344" y="1225448"/>
          <a:ext cx="3375660" cy="35452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6125"/>
                <a:gridCol w="1312545"/>
                <a:gridCol w="1310005"/>
              </a:tblGrid>
              <a:tr h="273050">
                <a:tc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 b="1">
                          <a:latin typeface="Verdana"/>
                          <a:cs typeface="Verdana"/>
                        </a:rPr>
                        <a:t>Month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b="1">
                          <a:latin typeface="Verdana"/>
                          <a:cs typeface="Verdana"/>
                        </a:rPr>
                        <a:t>Salesperson </a:t>
                      </a:r>
                      <a:r>
                        <a:rPr dirty="0" sz="1200" spc="-50" b="1">
                          <a:latin typeface="Verdana"/>
                          <a:cs typeface="Verdana"/>
                        </a:rPr>
                        <a:t>A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b="1">
                          <a:latin typeface="Verdana"/>
                          <a:cs typeface="Verdana"/>
                        </a:rPr>
                        <a:t>Salesperson </a:t>
                      </a:r>
                      <a:r>
                        <a:rPr dirty="0" sz="1200" spc="-50" b="1">
                          <a:latin typeface="Verdana"/>
                          <a:cs typeface="Verdana"/>
                        </a:rPr>
                        <a:t>B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>
                          <a:latin typeface="Verdana"/>
                          <a:cs typeface="Verdana"/>
                        </a:rPr>
                        <a:t>2012-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01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28,366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23,274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>
                          <a:latin typeface="Verdana"/>
                          <a:cs typeface="Verdana"/>
                        </a:rPr>
                        <a:t>2012-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02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27,050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21,732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>
                          <a:latin typeface="Verdana"/>
                          <a:cs typeface="Verdana"/>
                        </a:rPr>
                        <a:t>2012-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03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29,463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23,845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>
                          <a:latin typeface="Verdana"/>
                          <a:cs typeface="Verdana"/>
                        </a:rPr>
                        <a:t>2012-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04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32,561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28,732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>
                          <a:latin typeface="Verdana"/>
                          <a:cs typeface="Verdana"/>
                        </a:rPr>
                        <a:t>2012-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05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28,050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24,023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>
                          <a:latin typeface="Verdana"/>
                          <a:cs typeface="Verdana"/>
                        </a:rPr>
                        <a:t>2012-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06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30,100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26,089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>
                          <a:latin typeface="Verdana"/>
                          <a:cs typeface="Verdana"/>
                        </a:rPr>
                        <a:t>2012-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07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22,343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19,026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>
                          <a:latin typeface="Verdana"/>
                          <a:cs typeface="Verdana"/>
                        </a:rPr>
                        <a:t>2012-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08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21,506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17,903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>
                          <a:latin typeface="Verdana"/>
                          <a:cs typeface="Verdana"/>
                        </a:rPr>
                        <a:t>2012-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09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24,664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19,387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>
                          <a:latin typeface="Verdana"/>
                          <a:cs typeface="Verdana"/>
                        </a:rPr>
                        <a:t>2012-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10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28,842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23,490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>
                          <a:latin typeface="Verdana"/>
                          <a:cs typeface="Verdana"/>
                        </a:rPr>
                        <a:t>2012-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11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30,621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25,873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2415">
                <a:tc>
                  <a:txBody>
                    <a:bodyPr/>
                    <a:lstStyle/>
                    <a:p>
                      <a:pPr marL="444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>
                          <a:latin typeface="Verdana"/>
                          <a:cs typeface="Verdana"/>
                        </a:rPr>
                        <a:t>2012-</a:t>
                      </a:r>
                      <a:r>
                        <a:rPr dirty="0" sz="1200" spc="-25">
                          <a:latin typeface="Verdana"/>
                          <a:cs typeface="Verdana"/>
                        </a:rPr>
                        <a:t>12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36,254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3746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spc="-10">
                          <a:latin typeface="Verdana"/>
                          <a:cs typeface="Verdana"/>
                        </a:rPr>
                        <a:t>28,490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B="0" marT="45085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 descr=""/>
          <p:cNvSpPr txBox="1"/>
          <p:nvPr/>
        </p:nvSpPr>
        <p:spPr>
          <a:xfrm>
            <a:off x="737350" y="736130"/>
            <a:ext cx="3175635" cy="3422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50" b="1">
                <a:latin typeface="Verdana"/>
                <a:cs typeface="Verdana"/>
              </a:rPr>
              <a:t>Sales</a:t>
            </a:r>
            <a:r>
              <a:rPr dirty="0" sz="2050" spc="40" b="1">
                <a:latin typeface="Verdana"/>
                <a:cs typeface="Verdana"/>
              </a:rPr>
              <a:t> </a:t>
            </a:r>
            <a:r>
              <a:rPr dirty="0" sz="2050" b="1">
                <a:latin typeface="Verdana"/>
                <a:cs typeface="Verdana"/>
              </a:rPr>
              <a:t>Data</a:t>
            </a:r>
            <a:r>
              <a:rPr dirty="0" sz="2050" spc="45" b="1">
                <a:latin typeface="Verdana"/>
                <a:cs typeface="Verdana"/>
              </a:rPr>
              <a:t> </a:t>
            </a:r>
            <a:r>
              <a:rPr dirty="0" sz="2050" b="1">
                <a:latin typeface="Verdana"/>
                <a:cs typeface="Verdana"/>
              </a:rPr>
              <a:t>as</a:t>
            </a:r>
            <a:r>
              <a:rPr dirty="0" sz="2050" spc="45" b="1">
                <a:latin typeface="Verdana"/>
                <a:cs typeface="Verdana"/>
              </a:rPr>
              <a:t> </a:t>
            </a:r>
            <a:r>
              <a:rPr dirty="0" sz="2050" b="1">
                <a:latin typeface="Verdana"/>
                <a:cs typeface="Verdana"/>
              </a:rPr>
              <a:t>a</a:t>
            </a:r>
            <a:r>
              <a:rPr dirty="0" sz="2050" spc="40" b="1">
                <a:latin typeface="Verdana"/>
                <a:cs typeface="Verdana"/>
              </a:rPr>
              <a:t> </a:t>
            </a:r>
            <a:r>
              <a:rPr dirty="0" sz="2050" spc="-10" b="1">
                <a:latin typeface="Verdana"/>
                <a:cs typeface="Verdana"/>
              </a:rPr>
              <a:t>Table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-12700" y="0"/>
            <a:ext cx="18903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Times New Roman"/>
                <a:cs typeface="Times New Roman"/>
              </a:rPr>
              <a:t>Andrews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- Information </a:t>
            </a:r>
            <a:r>
              <a:rPr dirty="0" sz="1000" spc="-10">
                <a:latin typeface="Times New Roman"/>
                <a:cs typeface="Times New Roman"/>
              </a:rPr>
              <a:t>Visualisation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016908" y="0"/>
            <a:ext cx="30543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Times New Roman"/>
                <a:cs typeface="Times New Roman"/>
              </a:rPr>
              <a:t>https://keithandrews.com/talks/2022/2022-</a:t>
            </a:r>
            <a:r>
              <a:rPr dirty="0" sz="1000">
                <a:latin typeface="Times New Roman"/>
                <a:cs typeface="Times New Roman"/>
              </a:rPr>
              <a:t>10-27-</a:t>
            </a:r>
            <a:r>
              <a:rPr dirty="0" sz="1000" spc="-10">
                <a:latin typeface="Times New Roman"/>
                <a:cs typeface="Times New Roman"/>
              </a:rPr>
              <a:t>ivis-dh/#4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37350" y="736130"/>
            <a:ext cx="3886835" cy="3422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50" b="1">
                <a:latin typeface="Verdana"/>
                <a:cs typeface="Verdana"/>
              </a:rPr>
              <a:t>Sales</a:t>
            </a:r>
            <a:r>
              <a:rPr dirty="0" sz="2050" spc="45" b="1">
                <a:latin typeface="Verdana"/>
                <a:cs typeface="Verdana"/>
              </a:rPr>
              <a:t> </a:t>
            </a:r>
            <a:r>
              <a:rPr dirty="0" sz="2050" b="1">
                <a:latin typeface="Verdana"/>
                <a:cs typeface="Verdana"/>
              </a:rPr>
              <a:t>Data</a:t>
            </a:r>
            <a:r>
              <a:rPr dirty="0" sz="2050" spc="45" b="1">
                <a:latin typeface="Verdana"/>
                <a:cs typeface="Verdana"/>
              </a:rPr>
              <a:t> </a:t>
            </a:r>
            <a:r>
              <a:rPr dirty="0" sz="2050" b="1">
                <a:latin typeface="Verdana"/>
                <a:cs typeface="Verdana"/>
              </a:rPr>
              <a:t>as</a:t>
            </a:r>
            <a:r>
              <a:rPr dirty="0" sz="2050" spc="45" b="1">
                <a:latin typeface="Verdana"/>
                <a:cs typeface="Verdana"/>
              </a:rPr>
              <a:t> </a:t>
            </a:r>
            <a:r>
              <a:rPr dirty="0" sz="2050" b="1">
                <a:latin typeface="Verdana"/>
                <a:cs typeface="Verdana"/>
              </a:rPr>
              <a:t>a</a:t>
            </a:r>
            <a:r>
              <a:rPr dirty="0" sz="2050" spc="45" b="1">
                <a:latin typeface="Verdana"/>
                <a:cs typeface="Verdana"/>
              </a:rPr>
              <a:t> </a:t>
            </a:r>
            <a:r>
              <a:rPr dirty="0" sz="2050" b="1">
                <a:latin typeface="Verdana"/>
                <a:cs typeface="Verdana"/>
              </a:rPr>
              <a:t>Line</a:t>
            </a:r>
            <a:r>
              <a:rPr dirty="0" sz="2050" spc="45" b="1">
                <a:latin typeface="Verdana"/>
                <a:cs typeface="Verdana"/>
              </a:rPr>
              <a:t> </a:t>
            </a:r>
            <a:r>
              <a:rPr dirty="0" sz="2050" spc="-10" b="1">
                <a:latin typeface="Verdana"/>
                <a:cs typeface="Verdana"/>
              </a:rPr>
              <a:t>Chart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326653" y="1422711"/>
            <a:ext cx="97536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latin typeface="Verdana"/>
                <a:cs typeface="Verdana"/>
              </a:rPr>
              <a:t>Salesperson</a:t>
            </a:r>
            <a:r>
              <a:rPr dirty="0" sz="1050" spc="-70">
                <a:latin typeface="Verdana"/>
                <a:cs typeface="Verdana"/>
              </a:rPr>
              <a:t> </a:t>
            </a:r>
            <a:r>
              <a:rPr dirty="0" sz="1050" spc="-50">
                <a:latin typeface="Verdana"/>
                <a:cs typeface="Verdana"/>
              </a:rPr>
              <a:t>A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3167856" y="1475130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0" y="0"/>
                </a:moveTo>
                <a:lnTo>
                  <a:pt x="95247" y="0"/>
                </a:lnTo>
                <a:lnTo>
                  <a:pt x="95247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ln w="19052">
            <a:solidFill>
              <a:srgbClr val="BF82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746230" y="1423567"/>
            <a:ext cx="97536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latin typeface="Verdana"/>
                <a:cs typeface="Verdana"/>
              </a:rPr>
              <a:t>Salesperson</a:t>
            </a:r>
            <a:r>
              <a:rPr dirty="0" sz="1050" spc="-70">
                <a:latin typeface="Verdana"/>
                <a:cs typeface="Verdana"/>
              </a:rPr>
              <a:t> </a:t>
            </a:r>
            <a:r>
              <a:rPr dirty="0" sz="1050" spc="-50">
                <a:latin typeface="Verdana"/>
                <a:cs typeface="Verdana"/>
              </a:rPr>
              <a:t>B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4587431" y="1475130"/>
            <a:ext cx="95885" cy="95885"/>
          </a:xfrm>
          <a:custGeom>
            <a:avLst/>
            <a:gdLst/>
            <a:ahLst/>
            <a:cxnLst/>
            <a:rect l="l" t="t" r="r" b="b"/>
            <a:pathLst>
              <a:path w="95885" h="95884">
                <a:moveTo>
                  <a:pt x="47674" y="0"/>
                </a:moveTo>
                <a:lnTo>
                  <a:pt x="95298" y="47625"/>
                </a:lnTo>
                <a:lnTo>
                  <a:pt x="47674" y="95300"/>
                </a:lnTo>
                <a:lnTo>
                  <a:pt x="0" y="47625"/>
                </a:lnTo>
                <a:lnTo>
                  <a:pt x="47674" y="0"/>
                </a:lnTo>
              </a:path>
            </a:pathLst>
          </a:custGeom>
          <a:ln w="19052">
            <a:solidFill>
              <a:srgbClr val="645DD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2453330" y="1488236"/>
            <a:ext cx="5615305" cy="2247265"/>
            <a:chOff x="2453330" y="1488236"/>
            <a:chExt cx="5615305" cy="2247265"/>
          </a:xfrm>
        </p:grpSpPr>
        <p:sp>
          <p:nvSpPr>
            <p:cNvPr id="8" name="object 8" descr=""/>
            <p:cNvSpPr/>
            <p:nvPr/>
          </p:nvSpPr>
          <p:spPr>
            <a:xfrm>
              <a:off x="2453331" y="1492999"/>
              <a:ext cx="5567680" cy="2242185"/>
            </a:xfrm>
            <a:custGeom>
              <a:avLst/>
              <a:gdLst/>
              <a:ahLst/>
              <a:cxnLst/>
              <a:rect l="l" t="t" r="r" b="b"/>
              <a:pathLst>
                <a:path w="5567680" h="2242185">
                  <a:moveTo>
                    <a:pt x="47623" y="2194509"/>
                  </a:moveTo>
                  <a:lnTo>
                    <a:pt x="5567113" y="2194509"/>
                  </a:lnTo>
                </a:path>
                <a:path w="5567680" h="2242185">
                  <a:moveTo>
                    <a:pt x="47623" y="2194509"/>
                  </a:moveTo>
                  <a:lnTo>
                    <a:pt x="47623" y="2242134"/>
                  </a:lnTo>
                </a:path>
                <a:path w="5567680" h="2242185">
                  <a:moveTo>
                    <a:pt x="549377" y="2194509"/>
                  </a:moveTo>
                  <a:lnTo>
                    <a:pt x="549377" y="2242134"/>
                  </a:lnTo>
                </a:path>
                <a:path w="5567680" h="2242185">
                  <a:moveTo>
                    <a:pt x="1051168" y="2194509"/>
                  </a:moveTo>
                  <a:lnTo>
                    <a:pt x="1051168" y="2242134"/>
                  </a:lnTo>
                </a:path>
                <a:path w="5567680" h="2242185">
                  <a:moveTo>
                    <a:pt x="1552921" y="2194509"/>
                  </a:moveTo>
                  <a:lnTo>
                    <a:pt x="1552921" y="2242134"/>
                  </a:lnTo>
                </a:path>
                <a:path w="5567680" h="2242185">
                  <a:moveTo>
                    <a:pt x="2054725" y="2194509"/>
                  </a:moveTo>
                  <a:lnTo>
                    <a:pt x="2054725" y="2242134"/>
                  </a:lnTo>
                </a:path>
                <a:path w="5567680" h="2242185">
                  <a:moveTo>
                    <a:pt x="2556466" y="2194509"/>
                  </a:moveTo>
                  <a:lnTo>
                    <a:pt x="2556466" y="2242134"/>
                  </a:lnTo>
                </a:path>
                <a:path w="5567680" h="2242185">
                  <a:moveTo>
                    <a:pt x="3058270" y="2194509"/>
                  </a:moveTo>
                  <a:lnTo>
                    <a:pt x="3058270" y="2242134"/>
                  </a:lnTo>
                </a:path>
                <a:path w="5567680" h="2242185">
                  <a:moveTo>
                    <a:pt x="3560023" y="2194509"/>
                  </a:moveTo>
                  <a:lnTo>
                    <a:pt x="3560023" y="2242134"/>
                  </a:lnTo>
                </a:path>
                <a:path w="5567680" h="2242185">
                  <a:moveTo>
                    <a:pt x="4061815" y="2194509"/>
                  </a:moveTo>
                  <a:lnTo>
                    <a:pt x="4061815" y="2242134"/>
                  </a:lnTo>
                </a:path>
                <a:path w="5567680" h="2242185">
                  <a:moveTo>
                    <a:pt x="4563568" y="2194509"/>
                  </a:moveTo>
                  <a:lnTo>
                    <a:pt x="4563568" y="2242134"/>
                  </a:lnTo>
                </a:path>
                <a:path w="5567680" h="2242185">
                  <a:moveTo>
                    <a:pt x="5065359" y="2194509"/>
                  </a:moveTo>
                  <a:lnTo>
                    <a:pt x="5065359" y="2242134"/>
                  </a:lnTo>
                </a:path>
                <a:path w="5567680" h="2242185">
                  <a:moveTo>
                    <a:pt x="5567113" y="2194509"/>
                  </a:moveTo>
                  <a:lnTo>
                    <a:pt x="5567113" y="2242134"/>
                  </a:lnTo>
                </a:path>
                <a:path w="5567680" h="2242185">
                  <a:moveTo>
                    <a:pt x="47623" y="2194509"/>
                  </a:moveTo>
                  <a:lnTo>
                    <a:pt x="47623" y="0"/>
                  </a:lnTo>
                </a:path>
                <a:path w="5567680" h="2242185">
                  <a:moveTo>
                    <a:pt x="47623" y="0"/>
                  </a:moveTo>
                  <a:lnTo>
                    <a:pt x="0" y="0"/>
                  </a:lnTo>
                </a:path>
                <a:path w="5567680" h="2242185">
                  <a:moveTo>
                    <a:pt x="47623" y="438886"/>
                  </a:moveTo>
                  <a:lnTo>
                    <a:pt x="0" y="438886"/>
                  </a:lnTo>
                </a:path>
                <a:path w="5567680" h="2242185">
                  <a:moveTo>
                    <a:pt x="47623" y="877785"/>
                  </a:moveTo>
                  <a:lnTo>
                    <a:pt x="0" y="877785"/>
                  </a:lnTo>
                </a:path>
                <a:path w="5567680" h="2242185">
                  <a:moveTo>
                    <a:pt x="47623" y="1316672"/>
                  </a:moveTo>
                  <a:lnTo>
                    <a:pt x="0" y="1316672"/>
                  </a:lnTo>
                </a:path>
                <a:path w="5567680" h="2242185">
                  <a:moveTo>
                    <a:pt x="47623" y="1755622"/>
                  </a:moveTo>
                  <a:lnTo>
                    <a:pt x="0" y="1755622"/>
                  </a:lnTo>
                </a:path>
                <a:path w="5567680" h="2242185">
                  <a:moveTo>
                    <a:pt x="47623" y="2194509"/>
                  </a:moveTo>
                  <a:lnTo>
                    <a:pt x="0" y="2194509"/>
                  </a:lnTo>
                </a:path>
              </a:pathLst>
            </a:custGeom>
            <a:ln w="9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500955" y="1821853"/>
              <a:ext cx="5520055" cy="1294765"/>
            </a:xfrm>
            <a:custGeom>
              <a:avLst/>
              <a:gdLst/>
              <a:ahLst/>
              <a:cxnLst/>
              <a:rect l="l" t="t" r="r" b="b"/>
              <a:pathLst>
                <a:path w="5520055" h="1294764">
                  <a:moveTo>
                    <a:pt x="0" y="692404"/>
                  </a:moveTo>
                  <a:lnTo>
                    <a:pt x="501753" y="807885"/>
                  </a:lnTo>
                </a:path>
                <a:path w="5520055" h="1294764">
                  <a:moveTo>
                    <a:pt x="501753" y="807885"/>
                  </a:moveTo>
                  <a:lnTo>
                    <a:pt x="1003544" y="596112"/>
                  </a:lnTo>
                </a:path>
                <a:path w="5520055" h="1294764">
                  <a:moveTo>
                    <a:pt x="1003544" y="596112"/>
                  </a:moveTo>
                  <a:lnTo>
                    <a:pt x="1505297" y="324154"/>
                  </a:lnTo>
                </a:path>
                <a:path w="5520055" h="1294764">
                  <a:moveTo>
                    <a:pt x="1505297" y="324154"/>
                  </a:moveTo>
                  <a:lnTo>
                    <a:pt x="2007101" y="720128"/>
                  </a:lnTo>
                </a:path>
                <a:path w="5520055" h="1294764">
                  <a:moveTo>
                    <a:pt x="2007101" y="720128"/>
                  </a:moveTo>
                  <a:lnTo>
                    <a:pt x="2508842" y="540143"/>
                  </a:lnTo>
                </a:path>
                <a:path w="5520055" h="1294764">
                  <a:moveTo>
                    <a:pt x="2508842" y="540143"/>
                  </a:moveTo>
                  <a:lnTo>
                    <a:pt x="3010646" y="1221092"/>
                  </a:lnTo>
                </a:path>
                <a:path w="5520055" h="1294764">
                  <a:moveTo>
                    <a:pt x="3010646" y="1221092"/>
                  </a:moveTo>
                  <a:lnTo>
                    <a:pt x="3512399" y="1294561"/>
                  </a:lnTo>
                </a:path>
                <a:path w="5520055" h="1294764">
                  <a:moveTo>
                    <a:pt x="3512399" y="1294561"/>
                  </a:moveTo>
                  <a:lnTo>
                    <a:pt x="4014191" y="1017346"/>
                  </a:lnTo>
                </a:path>
                <a:path w="5520055" h="1294764">
                  <a:moveTo>
                    <a:pt x="4014191" y="1017346"/>
                  </a:moveTo>
                  <a:lnTo>
                    <a:pt x="4515944" y="650582"/>
                  </a:lnTo>
                </a:path>
                <a:path w="5520055" h="1294764">
                  <a:moveTo>
                    <a:pt x="4515944" y="650582"/>
                  </a:moveTo>
                  <a:lnTo>
                    <a:pt x="5017735" y="494461"/>
                  </a:lnTo>
                </a:path>
                <a:path w="5520055" h="1294764">
                  <a:moveTo>
                    <a:pt x="5017735" y="494461"/>
                  </a:moveTo>
                  <a:lnTo>
                    <a:pt x="5519489" y="0"/>
                  </a:lnTo>
                </a:path>
              </a:pathLst>
            </a:custGeom>
            <a:ln w="9526">
              <a:solidFill>
                <a:srgbClr val="BF82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500955" y="2482100"/>
              <a:ext cx="5520055" cy="950594"/>
            </a:xfrm>
            <a:custGeom>
              <a:avLst/>
              <a:gdLst/>
              <a:ahLst/>
              <a:cxnLst/>
              <a:rect l="l" t="t" r="r" b="b"/>
              <a:pathLst>
                <a:path w="5520055" h="950595">
                  <a:moveTo>
                    <a:pt x="0" y="479132"/>
                  </a:moveTo>
                  <a:lnTo>
                    <a:pt x="501753" y="614464"/>
                  </a:lnTo>
                </a:path>
                <a:path w="5520055" h="950595">
                  <a:moveTo>
                    <a:pt x="501753" y="614464"/>
                  </a:moveTo>
                  <a:lnTo>
                    <a:pt x="1003544" y="428980"/>
                  </a:lnTo>
                </a:path>
                <a:path w="5520055" h="950595">
                  <a:moveTo>
                    <a:pt x="1003544" y="428980"/>
                  </a:moveTo>
                  <a:lnTo>
                    <a:pt x="1505297" y="0"/>
                  </a:lnTo>
                </a:path>
                <a:path w="5520055" h="950595">
                  <a:moveTo>
                    <a:pt x="1505297" y="0"/>
                  </a:moveTo>
                  <a:lnTo>
                    <a:pt x="2007101" y="413346"/>
                  </a:lnTo>
                </a:path>
                <a:path w="5520055" h="950595">
                  <a:moveTo>
                    <a:pt x="2007101" y="413346"/>
                  </a:moveTo>
                  <a:lnTo>
                    <a:pt x="2508842" y="232028"/>
                  </a:lnTo>
                </a:path>
                <a:path w="5520055" h="950595">
                  <a:moveTo>
                    <a:pt x="2508842" y="232028"/>
                  </a:moveTo>
                  <a:lnTo>
                    <a:pt x="3010646" y="851992"/>
                  </a:lnTo>
                </a:path>
                <a:path w="5520055" h="950595">
                  <a:moveTo>
                    <a:pt x="3010646" y="851992"/>
                  </a:moveTo>
                  <a:lnTo>
                    <a:pt x="3512399" y="950569"/>
                  </a:lnTo>
                </a:path>
                <a:path w="5520055" h="950595">
                  <a:moveTo>
                    <a:pt x="3512399" y="950569"/>
                  </a:moveTo>
                  <a:lnTo>
                    <a:pt x="4014191" y="820292"/>
                  </a:lnTo>
                </a:path>
                <a:path w="5520055" h="950595">
                  <a:moveTo>
                    <a:pt x="4014191" y="820292"/>
                  </a:moveTo>
                  <a:lnTo>
                    <a:pt x="4515944" y="460133"/>
                  </a:lnTo>
                </a:path>
                <a:path w="5520055" h="950595">
                  <a:moveTo>
                    <a:pt x="4515944" y="460133"/>
                  </a:moveTo>
                  <a:lnTo>
                    <a:pt x="5017735" y="250977"/>
                  </a:lnTo>
                </a:path>
                <a:path w="5520055" h="950595">
                  <a:moveTo>
                    <a:pt x="5017735" y="250977"/>
                  </a:moveTo>
                  <a:lnTo>
                    <a:pt x="5519489" y="21234"/>
                  </a:lnTo>
                </a:path>
              </a:pathLst>
            </a:custGeom>
            <a:ln w="9526">
              <a:solidFill>
                <a:srgbClr val="645DD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462856" y="1783702"/>
              <a:ext cx="5596255" cy="1370965"/>
            </a:xfrm>
            <a:custGeom>
              <a:avLst/>
              <a:gdLst/>
              <a:ahLst/>
              <a:cxnLst/>
              <a:rect l="l" t="t" r="r" b="b"/>
              <a:pathLst>
                <a:path w="5596255" h="1370964">
                  <a:moveTo>
                    <a:pt x="0" y="692454"/>
                  </a:moveTo>
                  <a:lnTo>
                    <a:pt x="76198" y="692454"/>
                  </a:lnTo>
                  <a:lnTo>
                    <a:pt x="76198" y="768654"/>
                  </a:lnTo>
                  <a:lnTo>
                    <a:pt x="0" y="768654"/>
                  </a:lnTo>
                  <a:lnTo>
                    <a:pt x="0" y="692454"/>
                  </a:lnTo>
                  <a:close/>
                </a:path>
                <a:path w="5596255" h="1370964">
                  <a:moveTo>
                    <a:pt x="501753" y="807935"/>
                  </a:moveTo>
                  <a:lnTo>
                    <a:pt x="577951" y="807935"/>
                  </a:lnTo>
                  <a:lnTo>
                    <a:pt x="577951" y="884135"/>
                  </a:lnTo>
                  <a:lnTo>
                    <a:pt x="501753" y="884135"/>
                  </a:lnTo>
                  <a:lnTo>
                    <a:pt x="501753" y="807935"/>
                  </a:lnTo>
                  <a:close/>
                </a:path>
                <a:path w="5596255" h="1370964">
                  <a:moveTo>
                    <a:pt x="1003544" y="596112"/>
                  </a:moveTo>
                  <a:lnTo>
                    <a:pt x="1079742" y="596112"/>
                  </a:lnTo>
                  <a:lnTo>
                    <a:pt x="1079742" y="672312"/>
                  </a:lnTo>
                  <a:lnTo>
                    <a:pt x="1003544" y="672312"/>
                  </a:lnTo>
                  <a:lnTo>
                    <a:pt x="1003544" y="596112"/>
                  </a:lnTo>
                  <a:close/>
                </a:path>
                <a:path w="5596255" h="1370964">
                  <a:moveTo>
                    <a:pt x="1505297" y="324205"/>
                  </a:moveTo>
                  <a:lnTo>
                    <a:pt x="1581496" y="324205"/>
                  </a:lnTo>
                  <a:lnTo>
                    <a:pt x="1581496" y="400405"/>
                  </a:lnTo>
                  <a:lnTo>
                    <a:pt x="1505297" y="400405"/>
                  </a:lnTo>
                  <a:lnTo>
                    <a:pt x="1505297" y="324205"/>
                  </a:lnTo>
                  <a:close/>
                </a:path>
                <a:path w="5596255" h="1370964">
                  <a:moveTo>
                    <a:pt x="2007101" y="720178"/>
                  </a:moveTo>
                  <a:lnTo>
                    <a:pt x="2083300" y="720178"/>
                  </a:lnTo>
                  <a:lnTo>
                    <a:pt x="2083300" y="796378"/>
                  </a:lnTo>
                  <a:lnTo>
                    <a:pt x="2007101" y="796378"/>
                  </a:lnTo>
                  <a:lnTo>
                    <a:pt x="2007101" y="720178"/>
                  </a:lnTo>
                  <a:close/>
                </a:path>
                <a:path w="5596255" h="1370964">
                  <a:moveTo>
                    <a:pt x="2508842" y="540194"/>
                  </a:moveTo>
                  <a:lnTo>
                    <a:pt x="2585040" y="540194"/>
                  </a:lnTo>
                  <a:lnTo>
                    <a:pt x="2585040" y="616394"/>
                  </a:lnTo>
                  <a:lnTo>
                    <a:pt x="2508842" y="616394"/>
                  </a:lnTo>
                  <a:lnTo>
                    <a:pt x="2508842" y="540194"/>
                  </a:lnTo>
                  <a:close/>
                </a:path>
                <a:path w="5596255" h="1370964">
                  <a:moveTo>
                    <a:pt x="3010646" y="1221143"/>
                  </a:moveTo>
                  <a:lnTo>
                    <a:pt x="3086844" y="1221143"/>
                  </a:lnTo>
                  <a:lnTo>
                    <a:pt x="3086844" y="1297343"/>
                  </a:lnTo>
                  <a:lnTo>
                    <a:pt x="3010646" y="1297343"/>
                  </a:lnTo>
                  <a:lnTo>
                    <a:pt x="3010646" y="1221143"/>
                  </a:lnTo>
                  <a:close/>
                </a:path>
                <a:path w="5596255" h="1370964">
                  <a:moveTo>
                    <a:pt x="3512399" y="1294612"/>
                  </a:moveTo>
                  <a:lnTo>
                    <a:pt x="3588598" y="1294612"/>
                  </a:lnTo>
                  <a:lnTo>
                    <a:pt x="3588598" y="1370812"/>
                  </a:lnTo>
                  <a:lnTo>
                    <a:pt x="3512399" y="1370812"/>
                  </a:lnTo>
                  <a:lnTo>
                    <a:pt x="3512399" y="1294612"/>
                  </a:lnTo>
                  <a:close/>
                </a:path>
                <a:path w="5596255" h="1370964">
                  <a:moveTo>
                    <a:pt x="4014191" y="1017396"/>
                  </a:moveTo>
                  <a:lnTo>
                    <a:pt x="4090389" y="1017396"/>
                  </a:lnTo>
                  <a:lnTo>
                    <a:pt x="4090389" y="1093596"/>
                  </a:lnTo>
                  <a:lnTo>
                    <a:pt x="4014191" y="1093596"/>
                  </a:lnTo>
                  <a:lnTo>
                    <a:pt x="4014191" y="1017396"/>
                  </a:lnTo>
                  <a:close/>
                </a:path>
                <a:path w="5596255" h="1370964">
                  <a:moveTo>
                    <a:pt x="4515944" y="650633"/>
                  </a:moveTo>
                  <a:lnTo>
                    <a:pt x="4592142" y="650633"/>
                  </a:lnTo>
                  <a:lnTo>
                    <a:pt x="4592142" y="726833"/>
                  </a:lnTo>
                  <a:lnTo>
                    <a:pt x="4515944" y="726833"/>
                  </a:lnTo>
                  <a:lnTo>
                    <a:pt x="4515944" y="650633"/>
                  </a:lnTo>
                  <a:close/>
                </a:path>
                <a:path w="5596255" h="1370964">
                  <a:moveTo>
                    <a:pt x="5017735" y="494461"/>
                  </a:moveTo>
                  <a:lnTo>
                    <a:pt x="5093934" y="494461"/>
                  </a:lnTo>
                  <a:lnTo>
                    <a:pt x="5093934" y="570661"/>
                  </a:lnTo>
                  <a:lnTo>
                    <a:pt x="5017735" y="570661"/>
                  </a:lnTo>
                  <a:lnTo>
                    <a:pt x="5017735" y="494461"/>
                  </a:lnTo>
                  <a:close/>
                </a:path>
                <a:path w="5596255" h="1370964">
                  <a:moveTo>
                    <a:pt x="5519489" y="0"/>
                  </a:moveTo>
                  <a:lnTo>
                    <a:pt x="5595687" y="0"/>
                  </a:lnTo>
                  <a:lnTo>
                    <a:pt x="5595687" y="76200"/>
                  </a:lnTo>
                  <a:lnTo>
                    <a:pt x="5519489" y="76200"/>
                  </a:lnTo>
                  <a:lnTo>
                    <a:pt x="5519489" y="0"/>
                  </a:lnTo>
                  <a:close/>
                </a:path>
              </a:pathLst>
            </a:custGeom>
            <a:ln w="19052">
              <a:solidFill>
                <a:srgbClr val="BF82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462856" y="2444000"/>
              <a:ext cx="5596255" cy="1026794"/>
            </a:xfrm>
            <a:custGeom>
              <a:avLst/>
              <a:gdLst/>
              <a:ahLst/>
              <a:cxnLst/>
              <a:rect l="l" t="t" r="r" b="b"/>
              <a:pathLst>
                <a:path w="5596255" h="1026795">
                  <a:moveTo>
                    <a:pt x="38099" y="479082"/>
                  </a:moveTo>
                  <a:lnTo>
                    <a:pt x="76198" y="517232"/>
                  </a:lnTo>
                  <a:lnTo>
                    <a:pt x="38099" y="555332"/>
                  </a:lnTo>
                  <a:lnTo>
                    <a:pt x="0" y="517232"/>
                  </a:lnTo>
                  <a:lnTo>
                    <a:pt x="38099" y="479082"/>
                  </a:lnTo>
                </a:path>
                <a:path w="5596255" h="1026795">
                  <a:moveTo>
                    <a:pt x="539852" y="614464"/>
                  </a:moveTo>
                  <a:lnTo>
                    <a:pt x="578002" y="652564"/>
                  </a:lnTo>
                  <a:lnTo>
                    <a:pt x="539852" y="690664"/>
                  </a:lnTo>
                  <a:lnTo>
                    <a:pt x="501753" y="652564"/>
                  </a:lnTo>
                  <a:lnTo>
                    <a:pt x="539852" y="614464"/>
                  </a:lnTo>
                </a:path>
                <a:path w="5596255" h="1026795">
                  <a:moveTo>
                    <a:pt x="1041643" y="428980"/>
                  </a:moveTo>
                  <a:lnTo>
                    <a:pt x="1079742" y="467080"/>
                  </a:lnTo>
                  <a:lnTo>
                    <a:pt x="1041643" y="505180"/>
                  </a:lnTo>
                  <a:lnTo>
                    <a:pt x="1003544" y="467080"/>
                  </a:lnTo>
                  <a:lnTo>
                    <a:pt x="1041643" y="428980"/>
                  </a:lnTo>
                </a:path>
                <a:path w="5596255" h="1026795">
                  <a:moveTo>
                    <a:pt x="1543397" y="0"/>
                  </a:moveTo>
                  <a:lnTo>
                    <a:pt x="1581547" y="38099"/>
                  </a:lnTo>
                  <a:lnTo>
                    <a:pt x="1543397" y="76199"/>
                  </a:lnTo>
                  <a:lnTo>
                    <a:pt x="1505297" y="38099"/>
                  </a:lnTo>
                  <a:lnTo>
                    <a:pt x="1543397" y="0"/>
                  </a:lnTo>
                </a:path>
                <a:path w="5596255" h="1026795">
                  <a:moveTo>
                    <a:pt x="2045201" y="413346"/>
                  </a:moveTo>
                  <a:lnTo>
                    <a:pt x="2083300" y="451446"/>
                  </a:lnTo>
                  <a:lnTo>
                    <a:pt x="2045201" y="489546"/>
                  </a:lnTo>
                  <a:lnTo>
                    <a:pt x="2007101" y="451446"/>
                  </a:lnTo>
                  <a:lnTo>
                    <a:pt x="2045201" y="413346"/>
                  </a:lnTo>
                </a:path>
                <a:path w="5596255" h="1026795">
                  <a:moveTo>
                    <a:pt x="2546941" y="232028"/>
                  </a:moveTo>
                  <a:lnTo>
                    <a:pt x="2585040" y="270128"/>
                  </a:lnTo>
                  <a:lnTo>
                    <a:pt x="2546941" y="308228"/>
                  </a:lnTo>
                  <a:lnTo>
                    <a:pt x="2508842" y="270128"/>
                  </a:lnTo>
                  <a:lnTo>
                    <a:pt x="2546941" y="232028"/>
                  </a:lnTo>
                </a:path>
                <a:path w="5596255" h="1026795">
                  <a:moveTo>
                    <a:pt x="3048745" y="851992"/>
                  </a:moveTo>
                  <a:lnTo>
                    <a:pt x="3086844" y="890092"/>
                  </a:lnTo>
                  <a:lnTo>
                    <a:pt x="3048745" y="928192"/>
                  </a:lnTo>
                  <a:lnTo>
                    <a:pt x="3010646" y="890092"/>
                  </a:lnTo>
                  <a:lnTo>
                    <a:pt x="3048745" y="851992"/>
                  </a:lnTo>
                </a:path>
                <a:path w="5596255" h="1026795">
                  <a:moveTo>
                    <a:pt x="3550499" y="950569"/>
                  </a:moveTo>
                  <a:lnTo>
                    <a:pt x="3588598" y="988669"/>
                  </a:lnTo>
                  <a:lnTo>
                    <a:pt x="3550499" y="1026769"/>
                  </a:lnTo>
                  <a:lnTo>
                    <a:pt x="3512399" y="988669"/>
                  </a:lnTo>
                  <a:lnTo>
                    <a:pt x="3550499" y="950569"/>
                  </a:lnTo>
                </a:path>
                <a:path w="5596255" h="1026795">
                  <a:moveTo>
                    <a:pt x="4052290" y="820292"/>
                  </a:moveTo>
                  <a:lnTo>
                    <a:pt x="4090389" y="858392"/>
                  </a:lnTo>
                  <a:lnTo>
                    <a:pt x="4052290" y="896492"/>
                  </a:lnTo>
                  <a:lnTo>
                    <a:pt x="4014191" y="858392"/>
                  </a:lnTo>
                  <a:lnTo>
                    <a:pt x="4052290" y="820292"/>
                  </a:lnTo>
                </a:path>
                <a:path w="5596255" h="1026795">
                  <a:moveTo>
                    <a:pt x="4554043" y="460133"/>
                  </a:moveTo>
                  <a:lnTo>
                    <a:pt x="4592142" y="498233"/>
                  </a:lnTo>
                  <a:lnTo>
                    <a:pt x="4554043" y="536384"/>
                  </a:lnTo>
                  <a:lnTo>
                    <a:pt x="4515944" y="498233"/>
                  </a:lnTo>
                  <a:lnTo>
                    <a:pt x="4554043" y="460133"/>
                  </a:lnTo>
                </a:path>
                <a:path w="5596255" h="1026795">
                  <a:moveTo>
                    <a:pt x="5055834" y="250977"/>
                  </a:moveTo>
                  <a:lnTo>
                    <a:pt x="5093934" y="289077"/>
                  </a:lnTo>
                  <a:lnTo>
                    <a:pt x="5055834" y="327177"/>
                  </a:lnTo>
                  <a:lnTo>
                    <a:pt x="5017735" y="289077"/>
                  </a:lnTo>
                  <a:lnTo>
                    <a:pt x="5055834" y="250977"/>
                  </a:lnTo>
                </a:path>
                <a:path w="5596255" h="1026795">
                  <a:moveTo>
                    <a:pt x="5557588" y="21234"/>
                  </a:moveTo>
                  <a:lnTo>
                    <a:pt x="5595687" y="59334"/>
                  </a:lnTo>
                  <a:lnTo>
                    <a:pt x="5557588" y="97434"/>
                  </a:lnTo>
                  <a:lnTo>
                    <a:pt x="5519489" y="59334"/>
                  </a:lnTo>
                  <a:lnTo>
                    <a:pt x="5557588" y="21234"/>
                  </a:lnTo>
                </a:path>
              </a:pathLst>
            </a:custGeom>
            <a:ln w="19052">
              <a:solidFill>
                <a:srgbClr val="645DD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 rot="2700000">
            <a:off x="2501700" y="3984145"/>
            <a:ext cx="418176" cy="95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50"/>
              </a:lnSpc>
            </a:pPr>
            <a:r>
              <a:rPr dirty="0" sz="750" spc="-315">
                <a:latin typeface="Verdana"/>
                <a:cs typeface="Verdana"/>
              </a:rPr>
              <a:t>2012-</a:t>
            </a:r>
            <a:r>
              <a:rPr dirty="0" sz="750" spc="-130">
                <a:latin typeface="Verdana"/>
                <a:cs typeface="Verdana"/>
              </a:rPr>
              <a:t>01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35" name="object 3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dirty="0"/>
              <a:t>10</a:t>
            </a:fld>
            <a:r>
              <a:rPr dirty="0"/>
              <a:t> of </a:t>
            </a:r>
            <a:r>
              <a:rPr dirty="0" spc="-25"/>
              <a:t>25</a:t>
            </a:r>
          </a:p>
        </p:txBody>
      </p:sp>
      <p:sp>
        <p:nvSpPr>
          <p:cNvPr id="36" name="object 3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0"/>
              </a:lnSpc>
            </a:pPr>
            <a:r>
              <a:rPr dirty="0"/>
              <a:t>11/2/2022,</a:t>
            </a:r>
            <a:r>
              <a:rPr dirty="0" spc="-20"/>
              <a:t> </a:t>
            </a:r>
            <a:r>
              <a:rPr dirty="0"/>
              <a:t>6:57</a:t>
            </a:r>
            <a:r>
              <a:rPr dirty="0" spc="-20"/>
              <a:t> </a:t>
            </a:r>
            <a:r>
              <a:rPr dirty="0" spc="-25"/>
              <a:t>PM</a:t>
            </a:r>
          </a:p>
        </p:txBody>
      </p:sp>
      <p:sp>
        <p:nvSpPr>
          <p:cNvPr id="14" name="object 14" descr=""/>
          <p:cNvSpPr txBox="1"/>
          <p:nvPr/>
        </p:nvSpPr>
        <p:spPr>
          <a:xfrm rot="2700000">
            <a:off x="3003325" y="3983996"/>
            <a:ext cx="418176" cy="95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50"/>
              </a:lnSpc>
            </a:pPr>
            <a:r>
              <a:rPr dirty="0" sz="750" spc="-315">
                <a:latin typeface="Verdana"/>
                <a:cs typeface="Verdana"/>
              </a:rPr>
              <a:t>2012-</a:t>
            </a:r>
            <a:r>
              <a:rPr dirty="0" sz="750" spc="-130">
                <a:latin typeface="Verdana"/>
                <a:cs typeface="Verdana"/>
              </a:rPr>
              <a:t>02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 rot="2700000">
            <a:off x="3505284" y="3984182"/>
            <a:ext cx="418176" cy="95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50"/>
              </a:lnSpc>
            </a:pPr>
            <a:r>
              <a:rPr dirty="0" sz="750" spc="-315">
                <a:latin typeface="Verdana"/>
                <a:cs typeface="Verdana"/>
              </a:rPr>
              <a:t>2012-</a:t>
            </a:r>
            <a:r>
              <a:rPr dirty="0" sz="750" spc="-130">
                <a:latin typeface="Verdana"/>
                <a:cs typeface="Verdana"/>
              </a:rPr>
              <a:t>03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 rot="2700000">
            <a:off x="4006908" y="3984043"/>
            <a:ext cx="418176" cy="95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50"/>
              </a:lnSpc>
            </a:pPr>
            <a:r>
              <a:rPr dirty="0" sz="750" spc="-315">
                <a:latin typeface="Verdana"/>
                <a:cs typeface="Verdana"/>
              </a:rPr>
              <a:t>2012-</a:t>
            </a:r>
            <a:r>
              <a:rPr dirty="0" sz="750" spc="-130">
                <a:latin typeface="Verdana"/>
                <a:cs typeface="Verdana"/>
              </a:rPr>
              <a:t>04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 rot="2700000">
            <a:off x="4508541" y="3983894"/>
            <a:ext cx="418176" cy="95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50"/>
              </a:lnSpc>
            </a:pPr>
            <a:r>
              <a:rPr dirty="0" sz="750" spc="-315">
                <a:latin typeface="Verdana"/>
                <a:cs typeface="Verdana"/>
              </a:rPr>
              <a:t>2012-</a:t>
            </a:r>
            <a:r>
              <a:rPr dirty="0" sz="750" spc="-130">
                <a:latin typeface="Verdana"/>
                <a:cs typeface="Verdana"/>
              </a:rPr>
              <a:t>05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 rot="2700000">
            <a:off x="5010500" y="3984079"/>
            <a:ext cx="418176" cy="95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50"/>
              </a:lnSpc>
            </a:pPr>
            <a:r>
              <a:rPr dirty="0" sz="750" spc="-315">
                <a:latin typeface="Verdana"/>
                <a:cs typeface="Verdana"/>
              </a:rPr>
              <a:t>2012-</a:t>
            </a:r>
            <a:r>
              <a:rPr dirty="0" sz="750" spc="-130">
                <a:latin typeface="Verdana"/>
                <a:cs typeface="Verdana"/>
              </a:rPr>
              <a:t>06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/>
          <p:nvPr/>
        </p:nvSpPr>
        <p:spPr>
          <a:xfrm rot="2700000">
            <a:off x="5512125" y="3983931"/>
            <a:ext cx="418176" cy="95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50"/>
              </a:lnSpc>
            </a:pPr>
            <a:r>
              <a:rPr dirty="0" sz="750" spc="-315">
                <a:latin typeface="Verdana"/>
                <a:cs typeface="Verdana"/>
              </a:rPr>
              <a:t>2012-</a:t>
            </a:r>
            <a:r>
              <a:rPr dirty="0" sz="750" spc="-130">
                <a:latin typeface="Verdana"/>
                <a:cs typeface="Verdana"/>
              </a:rPr>
              <a:t>07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 rot="2700000">
            <a:off x="6014084" y="3984127"/>
            <a:ext cx="418176" cy="95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50"/>
              </a:lnSpc>
            </a:pPr>
            <a:r>
              <a:rPr dirty="0" sz="750" spc="-315">
                <a:latin typeface="Verdana"/>
                <a:cs typeface="Verdana"/>
              </a:rPr>
              <a:t>2012-</a:t>
            </a:r>
            <a:r>
              <a:rPr dirty="0" sz="750" spc="-130">
                <a:latin typeface="Verdana"/>
                <a:cs typeface="Verdana"/>
              </a:rPr>
              <a:t>08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 rot="2700000">
            <a:off x="6515708" y="3983978"/>
            <a:ext cx="418176" cy="95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50"/>
              </a:lnSpc>
            </a:pPr>
            <a:r>
              <a:rPr dirty="0" sz="750" spc="-315">
                <a:latin typeface="Verdana"/>
                <a:cs typeface="Verdana"/>
              </a:rPr>
              <a:t>2012-</a:t>
            </a:r>
            <a:r>
              <a:rPr dirty="0" sz="750" spc="-130">
                <a:latin typeface="Verdana"/>
                <a:cs typeface="Verdana"/>
              </a:rPr>
              <a:t>09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 rot="2700000">
            <a:off x="7017675" y="3984164"/>
            <a:ext cx="418176" cy="95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50"/>
              </a:lnSpc>
            </a:pPr>
            <a:r>
              <a:rPr dirty="0" sz="750" spc="-315">
                <a:latin typeface="Verdana"/>
                <a:cs typeface="Verdana"/>
              </a:rPr>
              <a:t>2012-</a:t>
            </a:r>
            <a:r>
              <a:rPr dirty="0" sz="750" spc="-130">
                <a:latin typeface="Verdana"/>
                <a:cs typeface="Verdana"/>
              </a:rPr>
              <a:t>10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 rot="2700000">
            <a:off x="7519299" y="3984024"/>
            <a:ext cx="418176" cy="95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50"/>
              </a:lnSpc>
            </a:pPr>
            <a:r>
              <a:rPr dirty="0" sz="750" spc="-315">
                <a:latin typeface="Verdana"/>
                <a:cs typeface="Verdana"/>
              </a:rPr>
              <a:t>2012-</a:t>
            </a:r>
            <a:r>
              <a:rPr dirty="0" sz="750" spc="-130">
                <a:latin typeface="Verdana"/>
                <a:cs typeface="Verdana"/>
              </a:rPr>
              <a:t>11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24" name="object 24" descr=""/>
          <p:cNvSpPr txBox="1"/>
          <p:nvPr/>
        </p:nvSpPr>
        <p:spPr>
          <a:xfrm rot="2700000">
            <a:off x="8021259" y="3984210"/>
            <a:ext cx="418176" cy="95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50"/>
              </a:lnSpc>
            </a:pPr>
            <a:r>
              <a:rPr dirty="0" sz="750" spc="-315">
                <a:latin typeface="Verdana"/>
                <a:cs typeface="Verdana"/>
              </a:rPr>
              <a:t>2012-</a:t>
            </a:r>
            <a:r>
              <a:rPr dirty="0" sz="750" spc="-130">
                <a:latin typeface="Verdana"/>
                <a:cs typeface="Verdana"/>
              </a:rPr>
              <a:t>12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920389" y="1414801"/>
            <a:ext cx="363220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>
                <a:latin typeface="Verdana"/>
                <a:cs typeface="Verdana"/>
              </a:rPr>
              <a:t>40,000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920389" y="1853981"/>
            <a:ext cx="363220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>
                <a:latin typeface="Verdana"/>
                <a:cs typeface="Verdana"/>
              </a:rPr>
              <a:t>35,000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920389" y="2292680"/>
            <a:ext cx="363220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>
                <a:latin typeface="Verdana"/>
                <a:cs typeface="Verdana"/>
              </a:rPr>
              <a:t>30,000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920389" y="2731853"/>
            <a:ext cx="363220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>
                <a:latin typeface="Verdana"/>
                <a:cs typeface="Verdana"/>
              </a:rPr>
              <a:t>25,000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920389" y="3170551"/>
            <a:ext cx="363220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>
                <a:latin typeface="Verdana"/>
                <a:cs typeface="Verdana"/>
              </a:rPr>
              <a:t>20,000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920389" y="3609249"/>
            <a:ext cx="363220" cy="140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>
                <a:latin typeface="Verdana"/>
                <a:cs typeface="Verdana"/>
              </a:rPr>
              <a:t>15,000</a:t>
            </a:r>
            <a:endParaRPr sz="750">
              <a:latin typeface="Verdana"/>
              <a:cs typeface="Verdan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205422" y="4346492"/>
            <a:ext cx="3810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latin typeface="Verdana"/>
                <a:cs typeface="Verdana"/>
              </a:rPr>
              <a:t>Month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634010" y="2278029"/>
            <a:ext cx="164465" cy="588010"/>
          </a:xfrm>
          <a:prstGeom prst="rect">
            <a:avLst/>
          </a:prstGeom>
        </p:spPr>
        <p:txBody>
          <a:bodyPr wrap="square" lIns="0" tIns="1333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900">
                <a:latin typeface="Verdana"/>
                <a:cs typeface="Verdana"/>
              </a:rPr>
              <a:t>Sales in </a:t>
            </a:r>
            <a:r>
              <a:rPr dirty="0" sz="900" spc="-50">
                <a:latin typeface="Verdana"/>
                <a:cs typeface="Verdana"/>
              </a:rPr>
              <a:t>€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-12700" y="0"/>
            <a:ext cx="18903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Times New Roman"/>
                <a:cs typeface="Times New Roman"/>
              </a:rPr>
              <a:t>Andrews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- Information </a:t>
            </a:r>
            <a:r>
              <a:rPr dirty="0" sz="1000" spc="-10">
                <a:latin typeface="Times New Roman"/>
                <a:cs typeface="Times New Roman"/>
              </a:rPr>
              <a:t>Visualisation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016908" y="0"/>
            <a:ext cx="30543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Times New Roman"/>
                <a:cs typeface="Times New Roman"/>
              </a:rPr>
              <a:t>https://keithandrews.com/talks/2022/2022-</a:t>
            </a:r>
            <a:r>
              <a:rPr dirty="0" sz="1000">
                <a:latin typeface="Times New Roman"/>
                <a:cs typeface="Times New Roman"/>
              </a:rPr>
              <a:t>10-27-</a:t>
            </a:r>
            <a:r>
              <a:rPr dirty="0" sz="1000" spc="-10">
                <a:latin typeface="Times New Roman"/>
                <a:cs typeface="Times New Roman"/>
              </a:rPr>
              <a:t>ivis-dh/#4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dirty="0"/>
              <a:t>10</a:t>
            </a:fld>
            <a:r>
              <a:rPr dirty="0"/>
              <a:t> of </a:t>
            </a:r>
            <a:r>
              <a:rPr dirty="0" spc="-25"/>
              <a:t>25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0"/>
              </a:lnSpc>
            </a:pPr>
            <a:r>
              <a:rPr dirty="0"/>
              <a:t>11/2/2022,</a:t>
            </a:r>
            <a:r>
              <a:rPr dirty="0" spc="-20"/>
              <a:t> </a:t>
            </a:r>
            <a:r>
              <a:rPr dirty="0"/>
              <a:t>6:57</a:t>
            </a:r>
            <a:r>
              <a:rPr dirty="0" spc="-20"/>
              <a:t> </a:t>
            </a:r>
            <a:r>
              <a:rPr dirty="0" spc="-25"/>
              <a:t>PM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37350" y="736130"/>
            <a:ext cx="8583930" cy="30683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50" b="1">
                <a:latin typeface="Verdana"/>
                <a:cs typeface="Verdana"/>
              </a:rPr>
              <a:t>Information</a:t>
            </a:r>
            <a:r>
              <a:rPr dirty="0" sz="2050" spc="140" b="1">
                <a:latin typeface="Verdana"/>
                <a:cs typeface="Verdana"/>
              </a:rPr>
              <a:t> </a:t>
            </a:r>
            <a:r>
              <a:rPr dirty="0" sz="2050" spc="-10" b="1">
                <a:latin typeface="Verdana"/>
                <a:cs typeface="Verdana"/>
              </a:rPr>
              <a:t>Visualisation</a:t>
            </a:r>
            <a:endParaRPr sz="2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1700">
                <a:latin typeface="Verdana"/>
                <a:cs typeface="Verdana"/>
              </a:rPr>
              <a:t>“Let</a:t>
            </a:r>
            <a:r>
              <a:rPr dirty="0" sz="1700" spc="4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my</a:t>
            </a:r>
            <a:r>
              <a:rPr dirty="0" sz="1700" spc="4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dataset</a:t>
            </a:r>
            <a:r>
              <a:rPr dirty="0" sz="1700" spc="5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change</a:t>
            </a:r>
            <a:r>
              <a:rPr dirty="0" sz="1700" spc="4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your</a:t>
            </a:r>
            <a:r>
              <a:rPr dirty="0" sz="1700" spc="45"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mindset.”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1350">
                <a:latin typeface="Verdana"/>
                <a:cs typeface="Verdana"/>
              </a:rPr>
              <a:t>[Hans</a:t>
            </a:r>
            <a:r>
              <a:rPr dirty="0" sz="1350" spc="70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Rosling,</a:t>
            </a:r>
            <a:r>
              <a:rPr dirty="0" sz="1350" spc="70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title</a:t>
            </a:r>
            <a:r>
              <a:rPr dirty="0" sz="1350" spc="70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of</a:t>
            </a:r>
            <a:r>
              <a:rPr dirty="0" sz="1350" spc="75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talk</a:t>
            </a:r>
            <a:r>
              <a:rPr dirty="0" sz="1350" spc="70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at</a:t>
            </a:r>
            <a:r>
              <a:rPr dirty="0" sz="1350" spc="70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TED@State,</a:t>
            </a:r>
            <a:r>
              <a:rPr dirty="0" sz="1350" spc="70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03</a:t>
            </a:r>
            <a:r>
              <a:rPr dirty="0" sz="1350" spc="75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Jun</a:t>
            </a:r>
            <a:r>
              <a:rPr dirty="0" sz="1350" spc="70">
                <a:latin typeface="Verdana"/>
                <a:cs typeface="Verdana"/>
              </a:rPr>
              <a:t> </a:t>
            </a:r>
            <a:r>
              <a:rPr dirty="0" sz="1350" spc="-10">
                <a:latin typeface="Verdana"/>
                <a:cs typeface="Verdana"/>
              </a:rPr>
              <a:t>2009]</a:t>
            </a:r>
            <a:endParaRPr sz="1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Verdana"/>
              <a:cs typeface="Verdana"/>
            </a:endParaRPr>
          </a:p>
          <a:p>
            <a:pPr algn="just" marL="12700" marR="5080">
              <a:lnSpc>
                <a:spcPct val="103600"/>
              </a:lnSpc>
            </a:pPr>
            <a:r>
              <a:rPr dirty="0" sz="1700">
                <a:latin typeface="Verdana"/>
                <a:cs typeface="Verdana"/>
              </a:rPr>
              <a:t>Information</a:t>
            </a:r>
            <a:r>
              <a:rPr dirty="0" sz="1700" spc="31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visualisation</a:t>
            </a:r>
            <a:r>
              <a:rPr dirty="0" sz="1700" spc="31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(InfoVis)</a:t>
            </a:r>
            <a:r>
              <a:rPr dirty="0" sz="1700" spc="31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is</a:t>
            </a:r>
            <a:r>
              <a:rPr dirty="0" sz="1700" spc="31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the</a:t>
            </a:r>
            <a:r>
              <a:rPr dirty="0" sz="1700" spc="31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visual</a:t>
            </a:r>
            <a:r>
              <a:rPr dirty="0" sz="1700" spc="31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presentation</a:t>
            </a:r>
            <a:r>
              <a:rPr dirty="0" sz="1700" spc="31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of</a:t>
            </a:r>
            <a:r>
              <a:rPr dirty="0" sz="1700" spc="31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abstract</a:t>
            </a:r>
            <a:r>
              <a:rPr dirty="0" sz="1700" spc="310">
                <a:latin typeface="Verdana"/>
                <a:cs typeface="Verdana"/>
              </a:rPr>
              <a:t> </a:t>
            </a:r>
            <a:r>
              <a:rPr dirty="0" sz="1700" spc="-25">
                <a:latin typeface="Verdana"/>
                <a:cs typeface="Verdana"/>
              </a:rPr>
              <a:t>in- </a:t>
            </a:r>
            <a:r>
              <a:rPr dirty="0" sz="1700">
                <a:latin typeface="Verdana"/>
                <a:cs typeface="Verdana"/>
              </a:rPr>
              <a:t>formation</a:t>
            </a:r>
            <a:r>
              <a:rPr dirty="0" sz="1700" spc="36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spaces</a:t>
            </a:r>
            <a:r>
              <a:rPr dirty="0" sz="1700" spc="36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and</a:t>
            </a:r>
            <a:r>
              <a:rPr dirty="0" sz="1700" spc="36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structures,</a:t>
            </a:r>
            <a:r>
              <a:rPr dirty="0" sz="1700" spc="36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together</a:t>
            </a:r>
            <a:r>
              <a:rPr dirty="0" sz="1700" spc="36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with</a:t>
            </a:r>
            <a:r>
              <a:rPr dirty="0" sz="1700" spc="36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accompanying</a:t>
            </a:r>
            <a:r>
              <a:rPr dirty="0" sz="1700" spc="365"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interactions, </a:t>
            </a:r>
            <a:r>
              <a:rPr dirty="0" sz="1700">
                <a:latin typeface="Verdana"/>
                <a:cs typeface="Verdana"/>
              </a:rPr>
              <a:t>so</a:t>
            </a:r>
            <a:r>
              <a:rPr dirty="0" sz="1700" spc="4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as</a:t>
            </a:r>
            <a:r>
              <a:rPr dirty="0" sz="1700" spc="5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to</a:t>
            </a:r>
            <a:r>
              <a:rPr dirty="0" sz="1700" spc="4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facilitate</a:t>
            </a:r>
            <a:r>
              <a:rPr dirty="0" sz="1700" spc="5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their</a:t>
            </a:r>
            <a:r>
              <a:rPr dirty="0" sz="1700" spc="4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rapid</a:t>
            </a:r>
            <a:r>
              <a:rPr dirty="0" sz="1700" spc="5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assimilation</a:t>
            </a:r>
            <a:r>
              <a:rPr dirty="0" sz="1700" spc="5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and</a:t>
            </a:r>
            <a:r>
              <a:rPr dirty="0" sz="1700" spc="45"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understanding.</a:t>
            </a: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Verdana"/>
              <a:cs typeface="Verdana"/>
            </a:endParaRPr>
          </a:p>
          <a:p>
            <a:pPr marL="12700" marR="3942715">
              <a:lnSpc>
                <a:spcPct val="103800"/>
              </a:lnSpc>
            </a:pPr>
            <a:r>
              <a:rPr dirty="0" sz="1350">
                <a:latin typeface="Verdana"/>
                <a:cs typeface="Verdana"/>
              </a:rPr>
              <a:t>[</a:t>
            </a:r>
            <a:r>
              <a:rPr dirty="0" sz="1350" spc="75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Hans</a:t>
            </a:r>
            <a:r>
              <a:rPr dirty="0" sz="1350" spc="75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Rosling;</a:t>
            </a:r>
            <a:r>
              <a:rPr dirty="0" sz="1350" spc="75">
                <a:latin typeface="Verdana"/>
                <a:cs typeface="Verdana"/>
              </a:rPr>
              <a:t> </a:t>
            </a:r>
            <a:r>
              <a:rPr dirty="0" sz="1350" i="1">
                <a:latin typeface="Verdana"/>
                <a:cs typeface="Verdana"/>
              </a:rPr>
              <a:t>Stats</a:t>
            </a:r>
            <a:r>
              <a:rPr dirty="0" sz="1350" spc="75" i="1">
                <a:latin typeface="Verdana"/>
                <a:cs typeface="Verdana"/>
              </a:rPr>
              <a:t> </a:t>
            </a:r>
            <a:r>
              <a:rPr dirty="0" sz="1350" i="1">
                <a:latin typeface="Verdana"/>
                <a:cs typeface="Verdana"/>
              </a:rPr>
              <a:t>that</a:t>
            </a:r>
            <a:r>
              <a:rPr dirty="0" sz="1350" spc="75" i="1">
                <a:latin typeface="Verdana"/>
                <a:cs typeface="Verdana"/>
              </a:rPr>
              <a:t> </a:t>
            </a:r>
            <a:r>
              <a:rPr dirty="0" sz="1350" i="1">
                <a:latin typeface="Verdana"/>
                <a:cs typeface="Verdana"/>
              </a:rPr>
              <a:t>Reshape</a:t>
            </a:r>
            <a:r>
              <a:rPr dirty="0" sz="1350" spc="75" i="1">
                <a:latin typeface="Verdana"/>
                <a:cs typeface="Verdana"/>
              </a:rPr>
              <a:t> </a:t>
            </a:r>
            <a:r>
              <a:rPr dirty="0" sz="1350" i="1">
                <a:latin typeface="Verdana"/>
                <a:cs typeface="Verdana"/>
              </a:rPr>
              <a:t>Your</a:t>
            </a:r>
            <a:r>
              <a:rPr dirty="0" sz="1350" spc="75" i="1">
                <a:latin typeface="Verdana"/>
                <a:cs typeface="Verdana"/>
              </a:rPr>
              <a:t> </a:t>
            </a:r>
            <a:r>
              <a:rPr dirty="0" sz="1350" spc="-10" i="1">
                <a:latin typeface="Verdana"/>
                <a:cs typeface="Verdana"/>
              </a:rPr>
              <a:t>Worldview</a:t>
            </a:r>
            <a:r>
              <a:rPr dirty="0" sz="1350" spc="-10">
                <a:latin typeface="Verdana"/>
                <a:cs typeface="Verdana"/>
              </a:rPr>
              <a:t>; </a:t>
            </a:r>
            <a:r>
              <a:rPr dirty="0" sz="1350">
                <a:latin typeface="Verdana"/>
                <a:cs typeface="Verdana"/>
              </a:rPr>
              <a:t>TED</a:t>
            </a:r>
            <a:r>
              <a:rPr dirty="0" sz="1350" spc="20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2006</a:t>
            </a:r>
            <a:r>
              <a:rPr dirty="0" sz="1350" spc="25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Talk,</a:t>
            </a:r>
            <a:r>
              <a:rPr dirty="0" sz="1350" spc="25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22</a:t>
            </a:r>
            <a:r>
              <a:rPr dirty="0" sz="1350" spc="25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Feb</a:t>
            </a:r>
            <a:r>
              <a:rPr dirty="0" sz="1350" spc="25">
                <a:latin typeface="Verdana"/>
                <a:cs typeface="Verdana"/>
              </a:rPr>
              <a:t> </a:t>
            </a:r>
            <a:r>
              <a:rPr dirty="0" sz="1350" spc="-10">
                <a:latin typeface="Verdana"/>
                <a:cs typeface="Verdana"/>
              </a:rPr>
              <a:t>2006.</a:t>
            </a:r>
            <a:endParaRPr sz="1350">
              <a:latin typeface="Verdana"/>
              <a:cs typeface="Verdana"/>
            </a:endParaRPr>
          </a:p>
          <a:p>
            <a:pPr algn="just" marL="12700">
              <a:lnSpc>
                <a:spcPct val="100000"/>
              </a:lnSpc>
              <a:spcBef>
                <a:spcPts val="65"/>
              </a:spcBef>
            </a:pPr>
            <a:r>
              <a:rPr dirty="0" u="sng" sz="135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Courier New"/>
                <a:cs typeface="Courier New"/>
                <a:hlinkClick r:id="rId2"/>
              </a:rPr>
              <a:t>htt</a:t>
            </a:r>
            <a:r>
              <a:rPr dirty="0" sz="1350">
                <a:solidFill>
                  <a:srgbClr val="0066CC"/>
                </a:solidFill>
                <a:latin typeface="Courier New"/>
                <a:cs typeface="Courier New"/>
                <a:hlinkClick r:id="rId2"/>
              </a:rPr>
              <a:t>p</a:t>
            </a:r>
            <a:r>
              <a:rPr dirty="0" u="sng" sz="135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Courier New"/>
                <a:cs typeface="Courier New"/>
                <a:hlinkClick r:id="rId2"/>
              </a:rPr>
              <a:t>://ted.com/talks/hans_roslin</a:t>
            </a:r>
            <a:r>
              <a:rPr dirty="0" sz="1350">
                <a:solidFill>
                  <a:srgbClr val="0066CC"/>
                </a:solidFill>
                <a:latin typeface="Courier New"/>
                <a:cs typeface="Courier New"/>
                <a:hlinkClick r:id="rId2"/>
              </a:rPr>
              <a:t>g</a:t>
            </a:r>
            <a:r>
              <a:rPr dirty="0" u="sng" sz="135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Courier New"/>
                <a:cs typeface="Courier New"/>
                <a:hlinkClick r:id="rId2"/>
              </a:rPr>
              <a:t>_shows_the_best_stats_</a:t>
            </a:r>
            <a:r>
              <a:rPr dirty="0" sz="1350">
                <a:solidFill>
                  <a:srgbClr val="0066CC"/>
                </a:solidFill>
                <a:latin typeface="Courier New"/>
                <a:cs typeface="Courier New"/>
                <a:hlinkClick r:id="rId2"/>
              </a:rPr>
              <a:t>y</a:t>
            </a:r>
            <a:r>
              <a:rPr dirty="0" u="sng" sz="135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Courier New"/>
                <a:cs typeface="Courier New"/>
                <a:hlinkClick r:id="rId2"/>
              </a:rPr>
              <a:t>ou_ve_ever_seen.html</a:t>
            </a:r>
            <a:r>
              <a:rPr dirty="0" sz="1350" spc="30">
                <a:solidFill>
                  <a:srgbClr val="0066CC"/>
                </a:solidFill>
                <a:latin typeface="Courier New"/>
                <a:cs typeface="Courier New"/>
                <a:hlinkClick r:id="rId2"/>
              </a:rPr>
              <a:t>  </a:t>
            </a:r>
            <a:r>
              <a:rPr dirty="0" sz="1350" spc="-50">
                <a:latin typeface="Verdana"/>
                <a:cs typeface="Verdana"/>
              </a:rPr>
              <a:t>]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-12700" y="0"/>
            <a:ext cx="18903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Times New Roman"/>
                <a:cs typeface="Times New Roman"/>
              </a:rPr>
              <a:t>Andrews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- Information </a:t>
            </a:r>
            <a:r>
              <a:rPr dirty="0" sz="1000" spc="-10">
                <a:latin typeface="Times New Roman"/>
                <a:cs typeface="Times New Roman"/>
              </a:rPr>
              <a:t>Visualisation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016908" y="0"/>
            <a:ext cx="30543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Times New Roman"/>
                <a:cs typeface="Times New Roman"/>
              </a:rPr>
              <a:t>https://keithandrews.com/talks/2022/2022-</a:t>
            </a:r>
            <a:r>
              <a:rPr dirty="0" sz="1000">
                <a:latin typeface="Times New Roman"/>
                <a:cs typeface="Times New Roman"/>
              </a:rPr>
              <a:t>10-27-</a:t>
            </a:r>
            <a:r>
              <a:rPr dirty="0" sz="1000" spc="-10">
                <a:latin typeface="Times New Roman"/>
                <a:cs typeface="Times New Roman"/>
              </a:rPr>
              <a:t>ivis-dh/#4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dirty="0"/>
              <a:t>10</a:t>
            </a:fld>
            <a:r>
              <a:rPr dirty="0"/>
              <a:t> of </a:t>
            </a:r>
            <a:r>
              <a:rPr dirty="0" spc="-25"/>
              <a:t>25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0"/>
              </a:lnSpc>
            </a:pPr>
            <a:r>
              <a:rPr dirty="0"/>
              <a:t>11/2/2022,</a:t>
            </a:r>
            <a:r>
              <a:rPr dirty="0" spc="-20"/>
              <a:t> </a:t>
            </a:r>
            <a:r>
              <a:rPr dirty="0"/>
              <a:t>6:57</a:t>
            </a:r>
            <a:r>
              <a:rPr dirty="0" spc="-20"/>
              <a:t> </a:t>
            </a:r>
            <a:r>
              <a:rPr dirty="0" spc="-25"/>
              <a:t>PM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37350" y="736130"/>
            <a:ext cx="8583930" cy="58420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50" spc="-10" b="1">
                <a:latin typeface="Verdana"/>
                <a:cs typeface="Verdana"/>
              </a:rPr>
              <a:t>Visualisation</a:t>
            </a:r>
            <a:endParaRPr sz="2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1700">
                <a:latin typeface="Verdana"/>
                <a:cs typeface="Verdana"/>
              </a:rPr>
              <a:t>The</a:t>
            </a:r>
            <a:r>
              <a:rPr dirty="0" sz="1700" spc="6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broader</a:t>
            </a:r>
            <a:r>
              <a:rPr dirty="0" sz="1700" spc="6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field</a:t>
            </a:r>
            <a:r>
              <a:rPr dirty="0" sz="1700" spc="6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of</a:t>
            </a:r>
            <a:r>
              <a:rPr dirty="0" sz="1700" spc="6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visualisation</a:t>
            </a:r>
            <a:r>
              <a:rPr dirty="0" sz="1700" spc="6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has</a:t>
            </a:r>
            <a:r>
              <a:rPr dirty="0" sz="1700" spc="6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three</a:t>
            </a:r>
            <a:r>
              <a:rPr dirty="0" sz="1700" spc="6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main</a:t>
            </a:r>
            <a:r>
              <a:rPr dirty="0" sz="1700" spc="6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sub-</a:t>
            </a:r>
            <a:r>
              <a:rPr dirty="0" sz="1700" spc="-10">
                <a:latin typeface="Verdana"/>
                <a:cs typeface="Verdana"/>
              </a:rPr>
              <a:t>fields:</a:t>
            </a:r>
            <a:endParaRPr sz="1700">
              <a:latin typeface="Verdana"/>
              <a:cs typeface="Verdana"/>
            </a:endParaRPr>
          </a:p>
          <a:p>
            <a:pPr algn="just" marL="254000" indent="-211454">
              <a:lnSpc>
                <a:spcPct val="100000"/>
              </a:lnSpc>
              <a:spcBef>
                <a:spcPts val="1805"/>
              </a:spcBef>
              <a:buFont typeface="Arial"/>
              <a:buChar char="•"/>
              <a:tabLst>
                <a:tab pos="254635" algn="l"/>
              </a:tabLst>
            </a:pPr>
            <a:r>
              <a:rPr dirty="0" sz="1700" spc="-10">
                <a:latin typeface="Verdana"/>
                <a:cs typeface="Verdana"/>
              </a:rPr>
              <a:t>InfoVis:</a:t>
            </a:r>
            <a:endParaRPr sz="1700">
              <a:latin typeface="Verdana"/>
              <a:cs typeface="Verdana"/>
            </a:endParaRPr>
          </a:p>
          <a:p>
            <a:pPr algn="just" marL="254000" marR="5080">
              <a:lnSpc>
                <a:spcPct val="103600"/>
              </a:lnSpc>
            </a:pPr>
            <a:r>
              <a:rPr dirty="0" sz="1700">
                <a:latin typeface="Verdana"/>
                <a:cs typeface="Verdana"/>
              </a:rPr>
              <a:t>Information</a:t>
            </a:r>
            <a:r>
              <a:rPr dirty="0" sz="1700" spc="39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Visualisation</a:t>
            </a:r>
            <a:r>
              <a:rPr dirty="0" sz="1700" spc="39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(InfoVis)</a:t>
            </a:r>
            <a:r>
              <a:rPr dirty="0" sz="1700" spc="39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deals</a:t>
            </a:r>
            <a:r>
              <a:rPr dirty="0" sz="1700" spc="39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with</a:t>
            </a:r>
            <a:r>
              <a:rPr dirty="0" sz="1700" spc="39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abstract</a:t>
            </a:r>
            <a:r>
              <a:rPr dirty="0" sz="1700" spc="39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information</a:t>
            </a:r>
            <a:r>
              <a:rPr dirty="0" sz="1700" spc="395"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struc- </a:t>
            </a:r>
            <a:r>
              <a:rPr dirty="0" sz="1700">
                <a:latin typeface="Verdana"/>
                <a:cs typeface="Verdana"/>
              </a:rPr>
              <a:t>tures,</a:t>
            </a:r>
            <a:r>
              <a:rPr dirty="0" sz="1700" spc="7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such</a:t>
            </a:r>
            <a:r>
              <a:rPr dirty="0" sz="1700" spc="7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as</a:t>
            </a:r>
            <a:r>
              <a:rPr dirty="0" sz="1700" spc="7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hierarchies,</a:t>
            </a:r>
            <a:r>
              <a:rPr dirty="0" sz="1700" spc="7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networks,</a:t>
            </a:r>
            <a:r>
              <a:rPr dirty="0" sz="1700" spc="7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or</a:t>
            </a:r>
            <a:r>
              <a:rPr dirty="0" sz="1700" spc="7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multidimensional</a:t>
            </a:r>
            <a:r>
              <a:rPr dirty="0" sz="1700" spc="70"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spaces.</a:t>
            </a:r>
            <a:endParaRPr sz="1700">
              <a:latin typeface="Verdana"/>
              <a:cs typeface="Verdana"/>
            </a:endParaRPr>
          </a:p>
          <a:p>
            <a:pPr algn="just" marL="254000" indent="-211454">
              <a:lnSpc>
                <a:spcPct val="100000"/>
              </a:lnSpc>
              <a:spcBef>
                <a:spcPts val="1805"/>
              </a:spcBef>
              <a:buFont typeface="Arial"/>
              <a:buChar char="•"/>
              <a:tabLst>
                <a:tab pos="254635" algn="l"/>
              </a:tabLst>
            </a:pPr>
            <a:r>
              <a:rPr dirty="0" sz="1700" spc="-10">
                <a:latin typeface="Verdana"/>
                <a:cs typeface="Verdana"/>
              </a:rPr>
              <a:t>GeoVis:</a:t>
            </a:r>
            <a:endParaRPr sz="1700">
              <a:latin typeface="Verdana"/>
              <a:cs typeface="Verdana"/>
            </a:endParaRPr>
          </a:p>
          <a:p>
            <a:pPr algn="just" marL="254000" marR="5080">
              <a:lnSpc>
                <a:spcPct val="103600"/>
              </a:lnSpc>
            </a:pPr>
            <a:r>
              <a:rPr dirty="0" sz="1700">
                <a:latin typeface="Verdana"/>
                <a:cs typeface="Verdana"/>
              </a:rPr>
              <a:t>Geographic</a:t>
            </a:r>
            <a:r>
              <a:rPr dirty="0" sz="1700" spc="12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Visualisation</a:t>
            </a:r>
            <a:r>
              <a:rPr dirty="0" sz="1700" spc="12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(GeoVis)</a:t>
            </a:r>
            <a:r>
              <a:rPr dirty="0" sz="1700" spc="12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is</a:t>
            </a:r>
            <a:r>
              <a:rPr dirty="0" sz="1700" spc="12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map-based.</a:t>
            </a:r>
            <a:r>
              <a:rPr dirty="0" sz="1700" spc="12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The</a:t>
            </a:r>
            <a:r>
              <a:rPr dirty="0" sz="1700" spc="12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data</a:t>
            </a:r>
            <a:r>
              <a:rPr dirty="0" sz="1700" spc="12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typically</a:t>
            </a:r>
            <a:r>
              <a:rPr dirty="0" sz="1700" spc="114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has</a:t>
            </a:r>
            <a:r>
              <a:rPr dirty="0" sz="1700" spc="125">
                <a:latin typeface="Verdana"/>
                <a:cs typeface="Verdana"/>
              </a:rPr>
              <a:t> </a:t>
            </a:r>
            <a:r>
              <a:rPr dirty="0" sz="1700" spc="-25">
                <a:latin typeface="Verdana"/>
                <a:cs typeface="Verdana"/>
              </a:rPr>
              <a:t>in- </a:t>
            </a:r>
            <a:r>
              <a:rPr dirty="0" sz="1700">
                <a:latin typeface="Verdana"/>
                <a:cs typeface="Verdana"/>
              </a:rPr>
              <a:t>herent</a:t>
            </a:r>
            <a:r>
              <a:rPr dirty="0" sz="1700" spc="7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2d</a:t>
            </a:r>
            <a:r>
              <a:rPr dirty="0" sz="1700" spc="8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or</a:t>
            </a:r>
            <a:r>
              <a:rPr dirty="0" sz="1700" spc="8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3d</a:t>
            </a:r>
            <a:r>
              <a:rPr dirty="0" sz="1700" spc="7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spatial</a:t>
            </a:r>
            <a:r>
              <a:rPr dirty="0" sz="1700" spc="8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coordinates,</a:t>
            </a:r>
            <a:r>
              <a:rPr dirty="0" sz="1700" spc="8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and</a:t>
            </a:r>
            <a:r>
              <a:rPr dirty="0" sz="1700" spc="7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is</a:t>
            </a:r>
            <a:r>
              <a:rPr dirty="0" sz="1700" spc="8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generally</a:t>
            </a:r>
            <a:r>
              <a:rPr dirty="0" sz="1700" spc="8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shown</a:t>
            </a:r>
            <a:r>
              <a:rPr dirty="0" sz="1700" spc="7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in</a:t>
            </a:r>
            <a:r>
              <a:rPr dirty="0" sz="1700" spc="8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relation</a:t>
            </a:r>
            <a:r>
              <a:rPr dirty="0" sz="1700" spc="8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to</a:t>
            </a:r>
            <a:r>
              <a:rPr dirty="0" sz="1700" spc="80">
                <a:latin typeface="Verdana"/>
                <a:cs typeface="Verdana"/>
              </a:rPr>
              <a:t> </a:t>
            </a:r>
            <a:r>
              <a:rPr dirty="0" sz="1700" spc="-50">
                <a:latin typeface="Verdana"/>
                <a:cs typeface="Verdana"/>
              </a:rPr>
              <a:t>a </a:t>
            </a:r>
            <a:r>
              <a:rPr dirty="0" sz="1700" spc="-20">
                <a:latin typeface="Verdana"/>
                <a:cs typeface="Verdana"/>
              </a:rPr>
              <a:t>map.</a:t>
            </a:r>
            <a:endParaRPr sz="1700">
              <a:latin typeface="Verdana"/>
              <a:cs typeface="Verdana"/>
            </a:endParaRPr>
          </a:p>
          <a:p>
            <a:pPr algn="just" marL="254000" indent="-211454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tabLst>
                <a:tab pos="254635" algn="l"/>
              </a:tabLst>
            </a:pPr>
            <a:r>
              <a:rPr dirty="0" sz="1700" spc="-10">
                <a:latin typeface="Verdana"/>
                <a:cs typeface="Verdana"/>
              </a:rPr>
              <a:t>SciVis:</a:t>
            </a:r>
            <a:endParaRPr sz="1700">
              <a:latin typeface="Verdana"/>
              <a:cs typeface="Verdana"/>
            </a:endParaRPr>
          </a:p>
          <a:p>
            <a:pPr algn="just" marL="254000" marR="5080">
              <a:lnSpc>
                <a:spcPct val="103600"/>
              </a:lnSpc>
            </a:pPr>
            <a:r>
              <a:rPr dirty="0" sz="1700">
                <a:latin typeface="Verdana"/>
                <a:cs typeface="Verdana"/>
              </a:rPr>
              <a:t>Scientific</a:t>
            </a:r>
            <a:r>
              <a:rPr dirty="0" sz="1700" spc="14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Visualisation</a:t>
            </a:r>
            <a:r>
              <a:rPr dirty="0" sz="1700" spc="14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(SciVis)</a:t>
            </a:r>
            <a:r>
              <a:rPr dirty="0" sz="1700" spc="14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typically</a:t>
            </a:r>
            <a:r>
              <a:rPr dirty="0" sz="1700" spc="15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involves</a:t>
            </a:r>
            <a:r>
              <a:rPr dirty="0" sz="1700" spc="14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concrete</a:t>
            </a:r>
            <a:r>
              <a:rPr dirty="0" sz="1700" spc="15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(3d)</a:t>
            </a:r>
            <a:r>
              <a:rPr dirty="0" sz="1700" spc="14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objects,</a:t>
            </a:r>
            <a:r>
              <a:rPr dirty="0" sz="1700" spc="150">
                <a:latin typeface="Verdana"/>
                <a:cs typeface="Verdana"/>
              </a:rPr>
              <a:t> </a:t>
            </a:r>
            <a:r>
              <a:rPr dirty="0" sz="1700" spc="-25">
                <a:latin typeface="Verdana"/>
                <a:cs typeface="Verdana"/>
              </a:rPr>
              <a:t>for </a:t>
            </a:r>
            <a:r>
              <a:rPr dirty="0" sz="1700">
                <a:latin typeface="Verdana"/>
                <a:cs typeface="Verdana"/>
              </a:rPr>
              <a:t>example</a:t>
            </a:r>
            <a:r>
              <a:rPr dirty="0" sz="1700" spc="33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a</a:t>
            </a:r>
            <a:r>
              <a:rPr dirty="0" sz="1700" spc="34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medical</a:t>
            </a:r>
            <a:r>
              <a:rPr dirty="0" sz="1700" spc="34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scan</a:t>
            </a:r>
            <a:r>
              <a:rPr dirty="0" sz="1700" spc="34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of</a:t>
            </a:r>
            <a:r>
              <a:rPr dirty="0" sz="1700" spc="33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part</a:t>
            </a:r>
            <a:r>
              <a:rPr dirty="0" sz="1700" spc="34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of</a:t>
            </a:r>
            <a:r>
              <a:rPr dirty="0" sz="1700" spc="33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the</a:t>
            </a:r>
            <a:r>
              <a:rPr dirty="0" sz="1700" spc="34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body,</a:t>
            </a:r>
            <a:r>
              <a:rPr dirty="0" sz="1700" spc="34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or</a:t>
            </a:r>
            <a:r>
              <a:rPr dirty="0" sz="1700" spc="33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a</a:t>
            </a:r>
            <a:r>
              <a:rPr dirty="0" sz="1700" spc="34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simulation</a:t>
            </a:r>
            <a:r>
              <a:rPr dirty="0" sz="1700" spc="33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of</a:t>
            </a:r>
            <a:r>
              <a:rPr dirty="0" sz="1700" spc="34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air</a:t>
            </a:r>
            <a:r>
              <a:rPr dirty="0" sz="1700" spc="340">
                <a:latin typeface="Verdana"/>
                <a:cs typeface="Verdana"/>
              </a:rPr>
              <a:t> </a:t>
            </a:r>
            <a:r>
              <a:rPr dirty="0" sz="1700" spc="-20">
                <a:latin typeface="Verdana"/>
                <a:cs typeface="Verdana"/>
              </a:rPr>
              <a:t>flow </a:t>
            </a:r>
            <a:r>
              <a:rPr dirty="0" sz="1700">
                <a:latin typeface="Verdana"/>
                <a:cs typeface="Verdana"/>
              </a:rPr>
              <a:t>around</a:t>
            </a:r>
            <a:r>
              <a:rPr dirty="0" sz="1700" spc="22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an</a:t>
            </a:r>
            <a:r>
              <a:rPr dirty="0" sz="1700" spc="22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aircraft</a:t>
            </a:r>
            <a:r>
              <a:rPr dirty="0" sz="1700" spc="229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wing.</a:t>
            </a:r>
            <a:r>
              <a:rPr dirty="0" sz="1700" spc="22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SciVis</a:t>
            </a:r>
            <a:r>
              <a:rPr dirty="0" sz="1700" spc="229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visualisations</a:t>
            </a:r>
            <a:r>
              <a:rPr dirty="0" sz="1700" spc="22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often</a:t>
            </a:r>
            <a:r>
              <a:rPr dirty="0" sz="1700" spc="22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depict</a:t>
            </a:r>
            <a:r>
              <a:rPr dirty="0" sz="1700" spc="229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flows,</a:t>
            </a:r>
            <a:r>
              <a:rPr dirty="0" sz="1700" spc="225"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volumes, </a:t>
            </a:r>
            <a:r>
              <a:rPr dirty="0" sz="1700">
                <a:latin typeface="Verdana"/>
                <a:cs typeface="Verdana"/>
              </a:rPr>
              <a:t>and</a:t>
            </a:r>
            <a:r>
              <a:rPr dirty="0" sz="1700" spc="4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surfaces</a:t>
            </a:r>
            <a:r>
              <a:rPr dirty="0" sz="1700" spc="5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in</a:t>
            </a:r>
            <a:r>
              <a:rPr dirty="0" sz="1700" spc="5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(3d)</a:t>
            </a:r>
            <a:r>
              <a:rPr dirty="0" sz="1700" spc="45"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space.</a:t>
            </a: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700">
                <a:latin typeface="Verdana"/>
                <a:cs typeface="Verdana"/>
              </a:rPr>
              <a:t>Data</a:t>
            </a:r>
            <a:r>
              <a:rPr dirty="0" sz="1700" spc="6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Visualisation</a:t>
            </a:r>
            <a:r>
              <a:rPr dirty="0" sz="1700" spc="6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(DataVis)</a:t>
            </a:r>
            <a:r>
              <a:rPr dirty="0" sz="1700" spc="6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=</a:t>
            </a:r>
            <a:r>
              <a:rPr dirty="0" sz="1700" spc="6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InfoVis</a:t>
            </a:r>
            <a:r>
              <a:rPr dirty="0" sz="1700" spc="6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+</a:t>
            </a:r>
            <a:r>
              <a:rPr dirty="0" sz="1700" spc="65"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GeoVis.</a:t>
            </a:r>
            <a:endParaRPr sz="1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1700">
                <a:latin typeface="Verdana"/>
                <a:cs typeface="Verdana"/>
              </a:rPr>
              <a:t>Visual</a:t>
            </a:r>
            <a:r>
              <a:rPr dirty="0" sz="1700" spc="6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Analytics</a:t>
            </a:r>
            <a:r>
              <a:rPr dirty="0" sz="1700" spc="6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=</a:t>
            </a:r>
            <a:r>
              <a:rPr dirty="0" sz="1700" spc="5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DataVis</a:t>
            </a:r>
            <a:r>
              <a:rPr dirty="0" sz="1700" spc="6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(frontend)</a:t>
            </a:r>
            <a:r>
              <a:rPr dirty="0" sz="1700" spc="7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+</a:t>
            </a:r>
            <a:r>
              <a:rPr dirty="0" sz="1700" spc="6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Analytics</a:t>
            </a:r>
            <a:r>
              <a:rPr dirty="0" sz="1700" spc="55"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(backend).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-12700" y="0"/>
            <a:ext cx="18903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Times New Roman"/>
                <a:cs typeface="Times New Roman"/>
              </a:rPr>
              <a:t>Andrews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- Information </a:t>
            </a:r>
            <a:r>
              <a:rPr dirty="0" sz="1000" spc="-10">
                <a:latin typeface="Times New Roman"/>
                <a:cs typeface="Times New Roman"/>
              </a:rPr>
              <a:t>Visualisation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016908" y="0"/>
            <a:ext cx="30543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Times New Roman"/>
                <a:cs typeface="Times New Roman"/>
              </a:rPr>
              <a:t>https://keithandrews.com/talks/2022/2022-</a:t>
            </a:r>
            <a:r>
              <a:rPr dirty="0" sz="1000">
                <a:latin typeface="Times New Roman"/>
                <a:cs typeface="Times New Roman"/>
              </a:rPr>
              <a:t>10-27-</a:t>
            </a:r>
            <a:r>
              <a:rPr dirty="0" sz="1000" spc="-10">
                <a:latin typeface="Times New Roman"/>
                <a:cs typeface="Times New Roman"/>
              </a:rPr>
              <a:t>ivis-dh/#4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dirty="0"/>
              <a:t>10</a:t>
            </a:fld>
            <a:r>
              <a:rPr dirty="0"/>
              <a:t> of </a:t>
            </a:r>
            <a:r>
              <a:rPr dirty="0" spc="-25"/>
              <a:t>25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0"/>
              </a:lnSpc>
            </a:pPr>
            <a:r>
              <a:rPr dirty="0"/>
              <a:t>11/2/2022,</a:t>
            </a:r>
            <a:r>
              <a:rPr dirty="0" spc="-20"/>
              <a:t> </a:t>
            </a:r>
            <a:r>
              <a:rPr dirty="0"/>
              <a:t>6:57</a:t>
            </a:r>
            <a:r>
              <a:rPr dirty="0" spc="-20"/>
              <a:t> </a:t>
            </a:r>
            <a:r>
              <a:rPr dirty="0" spc="-25"/>
              <a:t>PM</a:t>
            </a:r>
          </a:p>
        </p:txBody>
      </p:sp>
      <p:sp>
        <p:nvSpPr>
          <p:cNvPr id="2" name="object 2" descr=""/>
          <p:cNvSpPr txBox="1"/>
          <p:nvPr/>
        </p:nvSpPr>
        <p:spPr>
          <a:xfrm>
            <a:off x="737350" y="736130"/>
            <a:ext cx="6164580" cy="19494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50" b="1">
                <a:latin typeface="Verdana"/>
                <a:cs typeface="Verdana"/>
              </a:rPr>
              <a:t>Interactive</a:t>
            </a:r>
            <a:r>
              <a:rPr dirty="0" sz="2050" spc="135" b="1">
                <a:latin typeface="Verdana"/>
                <a:cs typeface="Verdana"/>
              </a:rPr>
              <a:t> </a:t>
            </a:r>
            <a:r>
              <a:rPr dirty="0" sz="2050" b="1">
                <a:latin typeface="Verdana"/>
                <a:cs typeface="Verdana"/>
              </a:rPr>
              <a:t>Information</a:t>
            </a:r>
            <a:r>
              <a:rPr dirty="0" sz="2050" spc="140" b="1">
                <a:latin typeface="Verdana"/>
                <a:cs typeface="Verdana"/>
              </a:rPr>
              <a:t> </a:t>
            </a:r>
            <a:r>
              <a:rPr dirty="0" sz="2050" spc="-10" b="1">
                <a:latin typeface="Verdana"/>
                <a:cs typeface="Verdana"/>
              </a:rPr>
              <a:t>Visualisation</a:t>
            </a:r>
            <a:endParaRPr sz="2050">
              <a:latin typeface="Verdana"/>
              <a:cs typeface="Verdana"/>
            </a:endParaRPr>
          </a:p>
          <a:p>
            <a:pPr marL="254000" indent="-211454">
              <a:lnSpc>
                <a:spcPct val="100000"/>
              </a:lnSpc>
              <a:spcBef>
                <a:spcPts val="1295"/>
              </a:spcBef>
              <a:buFont typeface="Arial"/>
              <a:buChar char="•"/>
              <a:tabLst>
                <a:tab pos="254635" algn="l"/>
              </a:tabLst>
            </a:pPr>
            <a:r>
              <a:rPr dirty="0" sz="1700">
                <a:latin typeface="Verdana"/>
                <a:cs typeface="Verdana"/>
              </a:rPr>
              <a:t>Visual</a:t>
            </a:r>
            <a:r>
              <a:rPr dirty="0" sz="1700" spc="5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Representation</a:t>
            </a:r>
            <a:r>
              <a:rPr dirty="0" sz="1700" spc="6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+</a:t>
            </a:r>
            <a:r>
              <a:rPr dirty="0" sz="1700" spc="60">
                <a:latin typeface="Verdana"/>
                <a:cs typeface="Verdana"/>
              </a:rPr>
              <a:t> </a:t>
            </a:r>
            <a:r>
              <a:rPr dirty="0" sz="1700" spc="-10">
                <a:latin typeface="Verdana"/>
                <a:cs typeface="Verdana"/>
              </a:rPr>
              <a:t>Interaction.</a:t>
            </a:r>
            <a:endParaRPr sz="1700">
              <a:latin typeface="Verdana"/>
              <a:cs typeface="Verdana"/>
            </a:endParaRPr>
          </a:p>
          <a:p>
            <a:pPr marL="254000" indent="-211454">
              <a:lnSpc>
                <a:spcPct val="100000"/>
              </a:lnSpc>
              <a:spcBef>
                <a:spcPts val="1805"/>
              </a:spcBef>
              <a:buFont typeface="Arial"/>
              <a:buChar char="•"/>
              <a:tabLst>
                <a:tab pos="254635" algn="l"/>
              </a:tabLst>
            </a:pPr>
            <a:r>
              <a:rPr dirty="0" sz="1700">
                <a:latin typeface="Verdana"/>
                <a:cs typeface="Verdana"/>
              </a:rPr>
              <a:t>Two</a:t>
            </a:r>
            <a:r>
              <a:rPr dirty="0" sz="1700" spc="-15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main</a:t>
            </a:r>
            <a:r>
              <a:rPr dirty="0" sz="1700" spc="-10">
                <a:latin typeface="Verdana"/>
                <a:cs typeface="Verdana"/>
              </a:rPr>
              <a:t> </a:t>
            </a:r>
            <a:r>
              <a:rPr dirty="0" sz="1700">
                <a:latin typeface="Verdana"/>
                <a:cs typeface="Verdana"/>
              </a:rPr>
              <a:t>use</a:t>
            </a:r>
            <a:r>
              <a:rPr dirty="0" sz="1700" spc="-10">
                <a:latin typeface="Verdana"/>
                <a:cs typeface="Verdana"/>
              </a:rPr>
              <a:t> cases:</a:t>
            </a:r>
            <a:endParaRPr sz="1700">
              <a:latin typeface="Verdana"/>
              <a:cs typeface="Verdana"/>
            </a:endParaRPr>
          </a:p>
          <a:p>
            <a:pPr lvl="1" marL="447040" indent="-169545">
              <a:lnSpc>
                <a:spcPct val="100000"/>
              </a:lnSpc>
              <a:spcBef>
                <a:spcPts val="780"/>
              </a:spcBef>
              <a:buFont typeface="Arial"/>
              <a:buChar char="◦"/>
              <a:tabLst>
                <a:tab pos="447675" algn="l"/>
              </a:tabLst>
            </a:pPr>
            <a:r>
              <a:rPr dirty="0" sz="1350">
                <a:latin typeface="Verdana"/>
                <a:cs typeface="Verdana"/>
              </a:rPr>
              <a:t>Explore</a:t>
            </a:r>
            <a:r>
              <a:rPr dirty="0" sz="1350" spc="110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(Analyse):</a:t>
            </a:r>
            <a:r>
              <a:rPr dirty="0" sz="1350" spc="110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help</a:t>
            </a:r>
            <a:r>
              <a:rPr dirty="0" sz="1350" spc="110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researchers</a:t>
            </a:r>
            <a:r>
              <a:rPr dirty="0" sz="1350" spc="114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explore</a:t>
            </a:r>
            <a:r>
              <a:rPr dirty="0" sz="1350" spc="110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and</a:t>
            </a:r>
            <a:r>
              <a:rPr dirty="0" sz="1350" spc="110">
                <a:latin typeface="Verdana"/>
                <a:cs typeface="Verdana"/>
              </a:rPr>
              <a:t> </a:t>
            </a:r>
            <a:r>
              <a:rPr dirty="0" sz="1350" spc="-10">
                <a:latin typeface="Verdana"/>
                <a:cs typeface="Verdana"/>
              </a:rPr>
              <a:t>analyse.</a:t>
            </a:r>
            <a:endParaRPr sz="1350">
              <a:latin typeface="Verdana"/>
              <a:cs typeface="Verdana"/>
            </a:endParaRPr>
          </a:p>
          <a:p>
            <a:pPr lvl="1" marL="447040" indent="-169545">
              <a:lnSpc>
                <a:spcPct val="100000"/>
              </a:lnSpc>
              <a:spcBef>
                <a:spcPts val="1455"/>
              </a:spcBef>
              <a:buFont typeface="Arial"/>
              <a:buChar char="◦"/>
              <a:tabLst>
                <a:tab pos="447675" algn="l"/>
              </a:tabLst>
            </a:pPr>
            <a:r>
              <a:rPr dirty="0" sz="1350">
                <a:latin typeface="Verdana"/>
                <a:cs typeface="Verdana"/>
              </a:rPr>
              <a:t>Explain</a:t>
            </a:r>
            <a:r>
              <a:rPr dirty="0" sz="1350" spc="85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(Present):</a:t>
            </a:r>
            <a:r>
              <a:rPr dirty="0" sz="1350" spc="90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present</a:t>
            </a:r>
            <a:r>
              <a:rPr dirty="0" sz="1350" spc="85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results</a:t>
            </a:r>
            <a:r>
              <a:rPr dirty="0" sz="1350" spc="90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and</a:t>
            </a:r>
            <a:r>
              <a:rPr dirty="0" sz="1350" spc="85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insights</a:t>
            </a:r>
            <a:r>
              <a:rPr dirty="0" sz="1350" spc="90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to</a:t>
            </a:r>
            <a:r>
              <a:rPr dirty="0" sz="1350" spc="90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a</a:t>
            </a:r>
            <a:r>
              <a:rPr dirty="0" sz="1350" spc="85">
                <a:latin typeface="Verdana"/>
                <a:cs typeface="Verdana"/>
              </a:rPr>
              <a:t> </a:t>
            </a:r>
            <a:r>
              <a:rPr dirty="0" sz="1350">
                <a:latin typeface="Verdana"/>
                <a:cs typeface="Verdana"/>
              </a:rPr>
              <a:t>wider</a:t>
            </a:r>
            <a:r>
              <a:rPr dirty="0" sz="1350" spc="90">
                <a:latin typeface="Verdana"/>
                <a:cs typeface="Verdana"/>
              </a:rPr>
              <a:t> </a:t>
            </a:r>
            <a:r>
              <a:rPr dirty="0" sz="1350" spc="-10">
                <a:latin typeface="Verdana"/>
                <a:cs typeface="Verdana"/>
              </a:rPr>
              <a:t>public.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-12700" y="0"/>
            <a:ext cx="18903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Times New Roman"/>
                <a:cs typeface="Times New Roman"/>
              </a:rPr>
              <a:t>Andrews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- Information </a:t>
            </a:r>
            <a:r>
              <a:rPr dirty="0" sz="1000" spc="-10">
                <a:latin typeface="Times New Roman"/>
                <a:cs typeface="Times New Roman"/>
              </a:rPr>
              <a:t>Visualisation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016908" y="0"/>
            <a:ext cx="30543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Times New Roman"/>
                <a:cs typeface="Times New Roman"/>
              </a:rPr>
              <a:t>https://keithandrews.com/talks/2022/2022-</a:t>
            </a:r>
            <a:r>
              <a:rPr dirty="0" sz="1000">
                <a:latin typeface="Times New Roman"/>
                <a:cs typeface="Times New Roman"/>
              </a:rPr>
              <a:t>10-27-</a:t>
            </a:r>
            <a:r>
              <a:rPr dirty="0" sz="1000" spc="-10">
                <a:latin typeface="Times New Roman"/>
                <a:cs typeface="Times New Roman"/>
              </a:rPr>
              <a:t>ivis-dh/#4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37350" y="736130"/>
            <a:ext cx="3414395" cy="3422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50" b="1">
                <a:latin typeface="Verdana"/>
                <a:cs typeface="Verdana"/>
              </a:rPr>
              <a:t>Visualising</a:t>
            </a:r>
            <a:r>
              <a:rPr dirty="0" sz="2050" spc="130" b="1">
                <a:latin typeface="Verdana"/>
                <a:cs typeface="Verdana"/>
              </a:rPr>
              <a:t> </a:t>
            </a:r>
            <a:r>
              <a:rPr dirty="0" sz="2050" spc="-10" b="1">
                <a:latin typeface="Verdana"/>
                <a:cs typeface="Verdana"/>
              </a:rPr>
              <a:t>Hierarchies</a:t>
            </a:r>
            <a:endParaRPr sz="2050">
              <a:latin typeface="Verdana"/>
              <a:cs typeface="Verdan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2648" y="1467497"/>
            <a:ext cx="771525" cy="85754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2738" y="1916455"/>
            <a:ext cx="1222822" cy="679554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5289205" y="1431167"/>
            <a:ext cx="1947545" cy="1283970"/>
            <a:chOff x="5289205" y="1431167"/>
            <a:chExt cx="1947545" cy="128397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9205" y="1431167"/>
              <a:ext cx="814742" cy="87008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8255" y="2080221"/>
              <a:ext cx="1128064" cy="634796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97625" y="3549650"/>
            <a:ext cx="1209332" cy="89142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57957" y="3640531"/>
            <a:ext cx="914399" cy="71526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76371" y="2715120"/>
            <a:ext cx="1249299" cy="69391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88839" y="2811856"/>
            <a:ext cx="1062685" cy="663371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-12700" y="0"/>
            <a:ext cx="18903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Times New Roman"/>
                <a:cs typeface="Times New Roman"/>
              </a:rPr>
              <a:t>Andrews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- Information </a:t>
            </a:r>
            <a:r>
              <a:rPr dirty="0" sz="1000" spc="-10">
                <a:latin typeface="Times New Roman"/>
                <a:cs typeface="Times New Roman"/>
              </a:rPr>
              <a:t>Visualisation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dirty="0"/>
              <a:t>10</a:t>
            </a:fld>
            <a:r>
              <a:rPr dirty="0"/>
              <a:t> of </a:t>
            </a:r>
            <a:r>
              <a:rPr dirty="0" spc="-25"/>
              <a:t>25</a:t>
            </a:r>
          </a:p>
        </p:txBody>
      </p:sp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0"/>
              </a:lnSpc>
            </a:pPr>
            <a:r>
              <a:rPr dirty="0"/>
              <a:t>11/2/2022,</a:t>
            </a:r>
            <a:r>
              <a:rPr dirty="0" spc="-20"/>
              <a:t> </a:t>
            </a:r>
            <a:r>
              <a:rPr dirty="0"/>
              <a:t>6:57</a:t>
            </a:r>
            <a:r>
              <a:rPr dirty="0" spc="-20"/>
              <a:t> </a:t>
            </a:r>
            <a:r>
              <a:rPr dirty="0" spc="-25"/>
              <a:t>PM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7016908" y="0"/>
            <a:ext cx="30543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Times New Roman"/>
                <a:cs typeface="Times New Roman"/>
              </a:rPr>
              <a:t>https://keithandrews.com/talks/2022/2022-</a:t>
            </a:r>
            <a:r>
              <a:rPr dirty="0" sz="1000">
                <a:latin typeface="Times New Roman"/>
                <a:cs typeface="Times New Roman"/>
              </a:rPr>
              <a:t>10-27-</a:t>
            </a:r>
            <a:r>
              <a:rPr dirty="0" sz="1000" spc="-10">
                <a:latin typeface="Times New Roman"/>
                <a:cs typeface="Times New Roman"/>
              </a:rPr>
              <a:t>ivis-dh/#4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37350" y="736130"/>
            <a:ext cx="2932430" cy="3422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50" b="1">
                <a:latin typeface="Verdana"/>
                <a:cs typeface="Verdana"/>
              </a:rPr>
              <a:t>Hyperbolic</a:t>
            </a:r>
            <a:r>
              <a:rPr dirty="0" sz="2050" spc="125" b="1">
                <a:latin typeface="Verdana"/>
                <a:cs typeface="Verdana"/>
              </a:rPr>
              <a:t> </a:t>
            </a:r>
            <a:r>
              <a:rPr dirty="0" sz="2050" spc="-10" b="1">
                <a:latin typeface="Verdana"/>
                <a:cs typeface="Verdana"/>
              </a:rPr>
              <a:t>Browser</a:t>
            </a:r>
            <a:endParaRPr sz="2050">
              <a:latin typeface="Verdana"/>
              <a:cs typeface="Verdan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5458" y="1353870"/>
            <a:ext cx="3441189" cy="316255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448541" y="4703030"/>
            <a:ext cx="5161280" cy="86106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algn="ctr" marL="12700" marR="5080">
              <a:lnSpc>
                <a:spcPct val="111100"/>
              </a:lnSpc>
              <a:spcBef>
                <a:spcPts val="5"/>
              </a:spcBef>
            </a:pPr>
            <a:r>
              <a:rPr dirty="0" sz="1000">
                <a:latin typeface="Verdana"/>
                <a:cs typeface="Verdana"/>
              </a:rPr>
              <a:t>D3-Hypertree</a:t>
            </a:r>
            <a:r>
              <a:rPr dirty="0" sz="1000" spc="1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[Michael</a:t>
            </a:r>
            <a:r>
              <a:rPr dirty="0" sz="1000" spc="1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Glatzhofer</a:t>
            </a:r>
            <a:r>
              <a:rPr dirty="0" sz="1000" spc="1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1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Keith</a:t>
            </a:r>
            <a:r>
              <a:rPr dirty="0" sz="1000" spc="13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Andrews,</a:t>
            </a:r>
            <a:r>
              <a:rPr dirty="0" sz="1000" spc="135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2019] </a:t>
            </a:r>
            <a:r>
              <a:rPr dirty="0" u="sng" sz="100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Courier New"/>
                <a:cs typeface="Courier New"/>
                <a:hlinkClick r:id="rId3"/>
              </a:rPr>
              <a:t>https://keithandrews.com/demos/ivis/hypertree/hypertree-</a:t>
            </a:r>
            <a:r>
              <a:rPr dirty="0" u="sng" sz="1000" spc="-1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Courier New"/>
                <a:cs typeface="Courier New"/>
                <a:hlinkClick r:id="rId3"/>
              </a:rPr>
              <a:t>products/</a:t>
            </a:r>
            <a:r>
              <a:rPr dirty="0" sz="1000" spc="-10">
                <a:solidFill>
                  <a:srgbClr val="0066CC"/>
                </a:solidFill>
                <a:latin typeface="Courier New"/>
                <a:cs typeface="Courier New"/>
              </a:rPr>
              <a:t> </a:t>
            </a:r>
            <a:r>
              <a:rPr dirty="0" u="sng" sz="100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Courier New"/>
                <a:cs typeface="Courier New"/>
                <a:hlinkClick r:id="rId4"/>
              </a:rPr>
              <a:t>https://hyperbolic-tree-of-</a:t>
            </a:r>
            <a:r>
              <a:rPr dirty="0" u="sng" sz="1000" spc="-1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Courier New"/>
                <a:cs typeface="Courier New"/>
                <a:hlinkClick r:id="rId4"/>
              </a:rPr>
              <a:t>life.github.io/</a:t>
            </a:r>
            <a:r>
              <a:rPr dirty="0" sz="1000" spc="-10">
                <a:solidFill>
                  <a:srgbClr val="0066CC"/>
                </a:solidFill>
                <a:latin typeface="Courier New"/>
                <a:cs typeface="Courier New"/>
              </a:rPr>
              <a:t> </a:t>
            </a:r>
            <a:r>
              <a:rPr dirty="0" u="sng" sz="100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Courier New"/>
                <a:cs typeface="Courier New"/>
                <a:hlinkClick r:id="rId5"/>
              </a:rPr>
              <a:t>https://github.com/glouwa/d3-</a:t>
            </a:r>
            <a:r>
              <a:rPr dirty="0" u="sng" sz="1000" spc="-1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Courier New"/>
                <a:cs typeface="Courier New"/>
                <a:hlinkClick r:id="rId5"/>
              </a:rPr>
              <a:t>hypertree</a:t>
            </a:r>
            <a:r>
              <a:rPr dirty="0" sz="1000" spc="-10">
                <a:solidFill>
                  <a:srgbClr val="0066CC"/>
                </a:solidFill>
                <a:latin typeface="Courier New"/>
                <a:cs typeface="Courier New"/>
              </a:rPr>
              <a:t> </a:t>
            </a:r>
            <a:r>
              <a:rPr dirty="0" u="sng" sz="1000" spc="-1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Courier New"/>
                <a:cs typeface="Courier New"/>
                <a:hlinkClick r:id="rId6"/>
              </a:rPr>
              <a:t>https://observablehq.com/@glouwa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dirty="0"/>
              <a:t>10</a:t>
            </a:fld>
            <a:r>
              <a:rPr dirty="0"/>
              <a:t> of </a:t>
            </a:r>
            <a:r>
              <a:rPr dirty="0" spc="-25"/>
              <a:t>25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0"/>
              </a:lnSpc>
            </a:pPr>
            <a:r>
              <a:rPr dirty="0"/>
              <a:t>11/2/2022,</a:t>
            </a:r>
            <a:r>
              <a:rPr dirty="0" spc="-20"/>
              <a:t> </a:t>
            </a:r>
            <a:r>
              <a:rPr dirty="0"/>
              <a:t>6:57</a:t>
            </a:r>
            <a:r>
              <a:rPr dirty="0" spc="-20"/>
              <a:t> </a:t>
            </a:r>
            <a:r>
              <a:rPr dirty="0" spc="-25"/>
              <a:t>PM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-12700" y="0"/>
            <a:ext cx="18903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Times New Roman"/>
                <a:cs typeface="Times New Roman"/>
              </a:rPr>
              <a:t>Andrews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- Information </a:t>
            </a:r>
            <a:r>
              <a:rPr dirty="0" sz="1000" spc="-10">
                <a:latin typeface="Times New Roman"/>
                <a:cs typeface="Times New Roman"/>
              </a:rPr>
              <a:t>Visualisation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016908" y="0"/>
            <a:ext cx="30543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Times New Roman"/>
                <a:cs typeface="Times New Roman"/>
              </a:rPr>
              <a:t>https://keithandrews.com/talks/2022/2022-</a:t>
            </a:r>
            <a:r>
              <a:rPr dirty="0" sz="1000">
                <a:latin typeface="Times New Roman"/>
                <a:cs typeface="Times New Roman"/>
              </a:rPr>
              <a:t>10-27-</a:t>
            </a:r>
            <a:r>
              <a:rPr dirty="0" sz="1000" spc="-10">
                <a:latin typeface="Times New Roman"/>
                <a:cs typeface="Times New Roman"/>
              </a:rPr>
              <a:t>ivis-dh/#4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37350" y="736130"/>
            <a:ext cx="2568575" cy="3422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50" b="1">
                <a:latin typeface="Verdana"/>
                <a:cs typeface="Verdana"/>
              </a:rPr>
              <a:t>Voronoi</a:t>
            </a:r>
            <a:r>
              <a:rPr dirty="0" sz="2050" spc="90" b="1">
                <a:latin typeface="Verdana"/>
                <a:cs typeface="Verdana"/>
              </a:rPr>
              <a:t> </a:t>
            </a:r>
            <a:r>
              <a:rPr dirty="0" sz="2050" spc="-10" b="1">
                <a:latin typeface="Verdana"/>
                <a:cs typeface="Verdana"/>
              </a:rPr>
              <a:t>Treemap</a:t>
            </a:r>
            <a:endParaRPr sz="2050">
              <a:latin typeface="Verdana"/>
              <a:cs typeface="Verdan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1585" y="1286967"/>
            <a:ext cx="5215191" cy="329455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223221" y="4703030"/>
            <a:ext cx="3611879" cy="51943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67310" marR="5080" indent="-55244">
              <a:lnSpc>
                <a:spcPct val="110100"/>
              </a:lnSpc>
              <a:spcBef>
                <a:spcPts val="15"/>
              </a:spcBef>
            </a:pPr>
            <a:r>
              <a:rPr dirty="0" sz="1000">
                <a:latin typeface="Verdana"/>
                <a:cs typeface="Verdana"/>
              </a:rPr>
              <a:t>VoroTree</a:t>
            </a:r>
            <a:r>
              <a:rPr dirty="0" sz="1000" spc="8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[Christopher</a:t>
            </a:r>
            <a:r>
              <a:rPr dirty="0" sz="1000" spc="9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Oser</a:t>
            </a:r>
            <a:r>
              <a:rPr dirty="0" sz="1000" spc="9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</a:t>
            </a:r>
            <a:r>
              <a:rPr dirty="0" sz="1000" spc="90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Keith</a:t>
            </a:r>
            <a:r>
              <a:rPr dirty="0" sz="1000" spc="85">
                <a:latin typeface="Verdana"/>
                <a:cs typeface="Verdana"/>
              </a:rPr>
              <a:t> </a:t>
            </a:r>
            <a:r>
              <a:rPr dirty="0" sz="1000">
                <a:latin typeface="Verdana"/>
                <a:cs typeface="Verdana"/>
              </a:rPr>
              <a:t>Andrews,</a:t>
            </a:r>
            <a:r>
              <a:rPr dirty="0" sz="1000" spc="90">
                <a:latin typeface="Verdana"/>
                <a:cs typeface="Verdana"/>
              </a:rPr>
              <a:t> </a:t>
            </a:r>
            <a:r>
              <a:rPr dirty="0" sz="1000" spc="-10">
                <a:latin typeface="Verdana"/>
                <a:cs typeface="Verdana"/>
              </a:rPr>
              <a:t>2022] </a:t>
            </a:r>
            <a:r>
              <a:rPr dirty="0" u="sng" sz="1000" spc="-1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Courier New"/>
                <a:cs typeface="Courier New"/>
                <a:hlinkClick r:id="rId3"/>
              </a:rPr>
              <a:t>https://somestudentcoder.github.io/vorotree/</a:t>
            </a:r>
            <a:r>
              <a:rPr dirty="0" sz="1000">
                <a:solidFill>
                  <a:srgbClr val="0066CC"/>
                </a:solidFill>
                <a:latin typeface="Courier New"/>
                <a:cs typeface="Courier New"/>
              </a:rPr>
              <a:t> </a:t>
            </a:r>
            <a:r>
              <a:rPr dirty="0" u="sng" sz="1000" spc="-10">
                <a:solidFill>
                  <a:srgbClr val="0066CC"/>
                </a:solidFill>
                <a:uFill>
                  <a:solidFill>
                    <a:srgbClr val="0066CC"/>
                  </a:solidFill>
                </a:uFill>
                <a:latin typeface="Courier New"/>
                <a:cs typeface="Courier New"/>
                <a:hlinkClick r:id="rId4"/>
              </a:rPr>
              <a:t>https://github.com/somestudentcoder/vorotree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dirty="0"/>
              <a:t>10</a:t>
            </a:fld>
            <a:r>
              <a:rPr dirty="0"/>
              <a:t> of </a:t>
            </a:r>
            <a:r>
              <a:rPr dirty="0" spc="-25"/>
              <a:t>25</a:t>
            </a: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90"/>
              </a:lnSpc>
            </a:pPr>
            <a:r>
              <a:rPr dirty="0"/>
              <a:t>11/2/2022,</a:t>
            </a:r>
            <a:r>
              <a:rPr dirty="0" spc="-20"/>
              <a:t> </a:t>
            </a:r>
            <a:r>
              <a:rPr dirty="0"/>
              <a:t>6:57</a:t>
            </a:r>
            <a:r>
              <a:rPr dirty="0" spc="-20"/>
              <a:t> </a:t>
            </a:r>
            <a:r>
              <a:rPr dirty="0" spc="-25"/>
              <a:t>PM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-12700" y="0"/>
            <a:ext cx="18903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Times New Roman"/>
                <a:cs typeface="Times New Roman"/>
              </a:rPr>
              <a:t>Andrews</a:t>
            </a:r>
            <a:r>
              <a:rPr dirty="0" sz="1000" spc="-5">
                <a:latin typeface="Times New Roman"/>
                <a:cs typeface="Times New Roman"/>
              </a:rPr>
              <a:t> </a:t>
            </a:r>
            <a:r>
              <a:rPr dirty="0" sz="1000">
                <a:latin typeface="Times New Roman"/>
                <a:cs typeface="Times New Roman"/>
              </a:rPr>
              <a:t>- Information </a:t>
            </a:r>
            <a:r>
              <a:rPr dirty="0" sz="1000" spc="-10">
                <a:latin typeface="Times New Roman"/>
                <a:cs typeface="Times New Roman"/>
              </a:rPr>
              <a:t>Visualisation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016908" y="0"/>
            <a:ext cx="30543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Times New Roman"/>
                <a:cs typeface="Times New Roman"/>
              </a:rPr>
              <a:t>https://keithandrews.com/talks/2022/2022-</a:t>
            </a:r>
            <a:r>
              <a:rPr dirty="0" sz="1000">
                <a:latin typeface="Times New Roman"/>
                <a:cs typeface="Times New Roman"/>
              </a:rPr>
              <a:t>10-27-</a:t>
            </a:r>
            <a:r>
              <a:rPr dirty="0" sz="1000" spc="-10">
                <a:latin typeface="Times New Roman"/>
                <a:cs typeface="Times New Roman"/>
              </a:rPr>
              <a:t>ivis-dh/#4</a:t>
            </a:r>
            <a:endParaRPr sz="1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2022-10-31T00:23:59Z</dcterms:created>
  <dcterms:modified xsi:type="dcterms:W3CDTF">2022-10-31T00:23:59Z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2022-11-02T00:00:00Z</vt:filetime>
  </property>
  <property fmtid="{D5CDD505-2E9C-101B-9397-08002B2CF9AE}" pid="3" name="Creator">
    <vt:lpwstr>Mozilla Firefox</vt:lpwstr>
  </property>
  <property fmtid="{D5CDD505-2E9C-101B-9397-08002B2CF9AE}" pid="4" name="LastSaved">
    <vt:filetime>2022-11-02T00:00:00Z</vt:filetime>
  </property>
</Properties>
</file>